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nva Sans" panose="020B0604020202020204" charset="0"/>
      <p:regular r:id="rId14"/>
    </p:embeddedFont>
    <p:embeddedFont>
      <p:font typeface="CMU Serif" panose="020B0604020202020204" charset="0"/>
      <p:regular r:id="rId15"/>
    </p:embeddedFont>
    <p:embeddedFont>
      <p:font typeface="CMU Serif Italics" panose="020B0604020202020204" charset="0"/>
      <p:regular r:id="rId16"/>
    </p:embeddedFont>
    <p:embeddedFont>
      <p:font typeface="Public Sans" panose="020B0604020202020204" charset="0"/>
      <p:regular r:id="rId17"/>
    </p:embeddedFont>
    <p:embeddedFont>
      <p:font typeface="Public Sans Bold"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0" d="100"/>
          <a:sy n="60" d="100"/>
        </p:scale>
        <p:origin x="138" y="5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jpe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0.jpeg"/><Relationship Id="rId4" Type="http://schemas.openxmlformats.org/officeDocument/2006/relationships/image" Target="../media/image19.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6854817" y="6534699"/>
            <a:ext cx="4578366" cy="0"/>
          </a:xfrm>
          <a:prstGeom prst="line">
            <a:avLst/>
          </a:prstGeom>
          <a:ln w="38100" cap="flat">
            <a:solidFill>
              <a:srgbClr val="678868"/>
            </a:solidFill>
            <a:prstDash val="solid"/>
            <a:headEnd type="none" w="sm" len="sm"/>
            <a:tailEnd type="none" w="sm" len="sm"/>
          </a:ln>
        </p:spPr>
      </p:sp>
      <p:sp>
        <p:nvSpPr>
          <p:cNvPr id="4" name="Freeform 4"/>
          <p:cNvSpPr/>
          <p:nvPr/>
        </p:nvSpPr>
        <p:spPr>
          <a:xfrm rot="-10800000">
            <a:off x="3532071" y="9083249"/>
            <a:ext cx="6209751" cy="3398427"/>
          </a:xfrm>
          <a:custGeom>
            <a:avLst/>
            <a:gdLst/>
            <a:ahLst/>
            <a:cxnLst/>
            <a:rect l="l" t="t" r="r" b="b"/>
            <a:pathLst>
              <a:path w="6209751" h="3398427">
                <a:moveTo>
                  <a:pt x="0" y="0"/>
                </a:moveTo>
                <a:lnTo>
                  <a:pt x="6209751" y="0"/>
                </a:lnTo>
                <a:lnTo>
                  <a:pt x="6209751" y="3398427"/>
                </a:lnTo>
                <a:lnTo>
                  <a:pt x="0" y="33984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10800000">
            <a:off x="10752021" y="-2369727"/>
            <a:ext cx="4468929" cy="3398427"/>
          </a:xfrm>
          <a:custGeom>
            <a:avLst/>
            <a:gdLst/>
            <a:ahLst/>
            <a:cxnLst/>
            <a:rect l="l" t="t" r="r" b="b"/>
            <a:pathLst>
              <a:path w="4468929" h="3398427">
                <a:moveTo>
                  <a:pt x="0" y="0"/>
                </a:moveTo>
                <a:lnTo>
                  <a:pt x="4468929" y="0"/>
                </a:lnTo>
                <a:lnTo>
                  <a:pt x="4468929" y="3398427"/>
                </a:lnTo>
                <a:lnTo>
                  <a:pt x="0" y="3398427"/>
                </a:lnTo>
                <a:lnTo>
                  <a:pt x="0" y="0"/>
                </a:lnTo>
                <a:close/>
              </a:path>
            </a:pathLst>
          </a:custGeom>
          <a:blipFill>
            <a:blip r:embed="rId3">
              <a:extLst>
                <a:ext uri="{96DAC541-7B7A-43D3-8B79-37D633B846F1}">
                  <asvg:svgBlip xmlns:asvg="http://schemas.microsoft.com/office/drawing/2016/SVG/main" r:embed="rId4"/>
                </a:ext>
              </a:extLst>
            </a:blip>
            <a:stretch>
              <a:fillRect l="-38953"/>
            </a:stretch>
          </a:blipFill>
        </p:spPr>
      </p:sp>
      <p:sp>
        <p:nvSpPr>
          <p:cNvPr id="6" name="TextBox 6"/>
          <p:cNvSpPr txBox="1"/>
          <p:nvPr/>
        </p:nvSpPr>
        <p:spPr>
          <a:xfrm>
            <a:off x="4642485" y="3557865"/>
            <a:ext cx="9003029" cy="2539866"/>
          </a:xfrm>
          <a:prstGeom prst="rect">
            <a:avLst/>
          </a:prstGeom>
        </p:spPr>
        <p:txBody>
          <a:bodyPr lIns="0" tIns="0" rIns="0" bIns="0" rtlCol="0" anchor="t">
            <a:spAutoFit/>
          </a:bodyPr>
          <a:lstStyle/>
          <a:p>
            <a:pPr algn="ctr">
              <a:lnSpc>
                <a:spcPts val="10107"/>
              </a:lnSpc>
            </a:pPr>
            <a:r>
              <a:rPr lang="en-US" sz="8151">
                <a:solidFill>
                  <a:srgbClr val="224A50"/>
                </a:solidFill>
                <a:latin typeface="CMU Serif"/>
                <a:ea typeface="CMU Serif"/>
                <a:cs typeface="CMU Serif"/>
                <a:sym typeface="CMU Serif"/>
              </a:rPr>
              <a:t>Seminar Presentation-2</a:t>
            </a:r>
          </a:p>
        </p:txBody>
      </p:sp>
      <p:sp>
        <p:nvSpPr>
          <p:cNvPr id="7" name="Freeform 7"/>
          <p:cNvSpPr/>
          <p:nvPr/>
        </p:nvSpPr>
        <p:spPr>
          <a:xfrm rot="-5400000">
            <a:off x="8651611" y="1357667"/>
            <a:ext cx="984778" cy="1467826"/>
          </a:xfrm>
          <a:custGeom>
            <a:avLst/>
            <a:gdLst/>
            <a:ahLst/>
            <a:cxnLst/>
            <a:rect l="l" t="t" r="r" b="b"/>
            <a:pathLst>
              <a:path w="984778" h="1467826">
                <a:moveTo>
                  <a:pt x="0" y="0"/>
                </a:moveTo>
                <a:lnTo>
                  <a:pt x="984778" y="0"/>
                </a:lnTo>
                <a:lnTo>
                  <a:pt x="984778" y="1467826"/>
                </a:lnTo>
                <a:lnTo>
                  <a:pt x="0" y="14678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4642485" y="6944274"/>
            <a:ext cx="9003029" cy="914760"/>
          </a:xfrm>
          <a:prstGeom prst="rect">
            <a:avLst/>
          </a:prstGeom>
        </p:spPr>
        <p:txBody>
          <a:bodyPr lIns="0" tIns="0" rIns="0" bIns="0" rtlCol="0" anchor="t">
            <a:spAutoFit/>
          </a:bodyPr>
          <a:lstStyle/>
          <a:p>
            <a:pPr algn="ctr">
              <a:lnSpc>
                <a:spcPts val="3655"/>
              </a:lnSpc>
            </a:pPr>
            <a:r>
              <a:rPr lang="en-US" sz="2610">
                <a:solidFill>
                  <a:srgbClr val="678868"/>
                </a:solidFill>
                <a:latin typeface="Public Sans"/>
                <a:ea typeface="Public Sans"/>
                <a:cs typeface="Public Sans"/>
                <a:sym typeface="Public Sans"/>
              </a:rPr>
              <a:t>Presented by Aabir Sarkar</a:t>
            </a:r>
          </a:p>
          <a:p>
            <a:pPr algn="ctr">
              <a:lnSpc>
                <a:spcPts val="3655"/>
              </a:lnSpc>
            </a:pPr>
            <a:r>
              <a:rPr lang="en-US" sz="2610">
                <a:solidFill>
                  <a:srgbClr val="678868"/>
                </a:solidFill>
                <a:latin typeface="Public Sans"/>
                <a:ea typeface="Public Sans"/>
                <a:cs typeface="Public Sans"/>
                <a:sym typeface="Public Sans"/>
              </a:rPr>
              <a:t>2022A3PS0473P</a:t>
            </a:r>
          </a:p>
        </p:txBody>
      </p:sp>
      <p:sp>
        <p:nvSpPr>
          <p:cNvPr id="9" name="TextBox 9"/>
          <p:cNvSpPr txBox="1"/>
          <p:nvPr/>
        </p:nvSpPr>
        <p:spPr>
          <a:xfrm>
            <a:off x="1076008" y="1542041"/>
            <a:ext cx="3566478" cy="905256"/>
          </a:xfrm>
          <a:prstGeom prst="rect">
            <a:avLst/>
          </a:prstGeom>
        </p:spPr>
        <p:txBody>
          <a:bodyPr lIns="0" tIns="0" rIns="0" bIns="0" rtlCol="0" anchor="t">
            <a:spAutoFit/>
          </a:bodyPr>
          <a:lstStyle/>
          <a:p>
            <a:pPr algn="ctr">
              <a:lnSpc>
                <a:spcPts val="3653"/>
              </a:lnSpc>
            </a:pPr>
            <a:r>
              <a:rPr lang="en-US" sz="2610">
                <a:solidFill>
                  <a:srgbClr val="000000"/>
                </a:solidFill>
                <a:latin typeface="Canva Sans"/>
                <a:ea typeface="Canva Sans"/>
                <a:cs typeface="Canva Sans"/>
                <a:sym typeface="Canva Sans"/>
              </a:rPr>
              <a:t>Le Nest Hospital-</a:t>
            </a:r>
          </a:p>
          <a:p>
            <a:pPr algn="ctr">
              <a:lnSpc>
                <a:spcPts val="3653"/>
              </a:lnSpc>
            </a:pPr>
            <a:r>
              <a:rPr lang="en-US" sz="2610">
                <a:solidFill>
                  <a:srgbClr val="000000"/>
                </a:solidFill>
                <a:latin typeface="Canva Sans"/>
                <a:ea typeface="Canva Sans"/>
                <a:cs typeface="Canva Sans"/>
                <a:sym typeface="Canva Sans"/>
              </a:rPr>
              <a:t>Neelam Nursing Home</a:t>
            </a:r>
          </a:p>
        </p:txBody>
      </p:sp>
      <p:sp>
        <p:nvSpPr>
          <p:cNvPr id="10" name="TextBox 10"/>
          <p:cNvSpPr txBox="1"/>
          <p:nvPr/>
        </p:nvSpPr>
        <p:spPr>
          <a:xfrm>
            <a:off x="13645515" y="1532516"/>
            <a:ext cx="4646136" cy="914760"/>
          </a:xfrm>
          <a:prstGeom prst="rect">
            <a:avLst/>
          </a:prstGeom>
        </p:spPr>
        <p:txBody>
          <a:bodyPr lIns="0" tIns="0" rIns="0" bIns="0" rtlCol="0" anchor="t">
            <a:spAutoFit/>
          </a:bodyPr>
          <a:lstStyle/>
          <a:p>
            <a:pPr algn="ctr">
              <a:lnSpc>
                <a:spcPts val="3655"/>
              </a:lnSpc>
              <a:spcBef>
                <a:spcPct val="0"/>
              </a:spcBef>
            </a:pPr>
            <a:r>
              <a:rPr lang="en-US" sz="2610">
                <a:solidFill>
                  <a:srgbClr val="000000"/>
                </a:solidFill>
                <a:latin typeface="Public Sans"/>
                <a:ea typeface="Public Sans"/>
                <a:cs typeface="Public Sans"/>
                <a:sym typeface="Public Sans"/>
              </a:rPr>
              <a:t>PS Faculty- Prof. Swarna Chaudhary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TextBox 3"/>
          <p:cNvSpPr txBox="1"/>
          <p:nvPr/>
        </p:nvSpPr>
        <p:spPr>
          <a:xfrm>
            <a:off x="1195968" y="47625"/>
            <a:ext cx="7543313" cy="905368"/>
          </a:xfrm>
          <a:prstGeom prst="rect">
            <a:avLst/>
          </a:prstGeom>
        </p:spPr>
        <p:txBody>
          <a:bodyPr lIns="0" tIns="0" rIns="0" bIns="0" rtlCol="0" anchor="t">
            <a:spAutoFit/>
          </a:bodyPr>
          <a:lstStyle/>
          <a:p>
            <a:pPr marL="0" lvl="0" indent="0" algn="l">
              <a:lnSpc>
                <a:spcPts val="7198"/>
              </a:lnSpc>
              <a:spcBef>
                <a:spcPct val="0"/>
              </a:spcBef>
            </a:pPr>
            <a:r>
              <a:rPr lang="en-US" sz="6314">
                <a:solidFill>
                  <a:srgbClr val="224A50"/>
                </a:solidFill>
                <a:latin typeface="CMU Serif"/>
                <a:ea typeface="CMU Serif"/>
                <a:cs typeface="CMU Serif"/>
                <a:sym typeface="CMU Serif"/>
              </a:rPr>
              <a:t>Conclusion</a:t>
            </a:r>
          </a:p>
        </p:txBody>
      </p:sp>
      <p:sp>
        <p:nvSpPr>
          <p:cNvPr id="4" name="TextBox 4"/>
          <p:cNvSpPr txBox="1"/>
          <p:nvPr/>
        </p:nvSpPr>
        <p:spPr>
          <a:xfrm>
            <a:off x="788654" y="1436663"/>
            <a:ext cx="16710692" cy="8102600"/>
          </a:xfrm>
          <a:prstGeom prst="rect">
            <a:avLst/>
          </a:prstGeom>
        </p:spPr>
        <p:txBody>
          <a:bodyPr lIns="0" tIns="0" rIns="0" bIns="0" rtlCol="0" anchor="t">
            <a:spAutoFit/>
          </a:bodyPr>
          <a:lstStyle/>
          <a:p>
            <a:pPr algn="l">
              <a:lnSpc>
                <a:spcPts val="2799"/>
              </a:lnSpc>
            </a:pPr>
            <a:r>
              <a:rPr lang="en-US" sz="1999">
                <a:solidFill>
                  <a:srgbClr val="224A50"/>
                </a:solidFill>
                <a:latin typeface="Public Sans"/>
                <a:ea typeface="Public Sans"/>
                <a:cs typeface="Public Sans"/>
                <a:sym typeface="Public Sans"/>
              </a:rPr>
              <a:t>This project demonstrates the significant potential of predictive analytics to transform healthcare by enabling early risk detection and preventive care. By leveraging extensive healthcare data, we developed a robust predictive model that accurately identifies patients at risk of adverse health events. The comprehensive methodology, including literature review, data collection and preprocessing, model development, and evaluation, ensures the model's reliability and effectiveness.</a:t>
            </a:r>
          </a:p>
          <a:p>
            <a:pPr algn="l">
              <a:lnSpc>
                <a:spcPts val="2799"/>
              </a:lnSpc>
            </a:pPr>
            <a:endParaRPr lang="en-US" sz="1999">
              <a:solidFill>
                <a:srgbClr val="224A50"/>
              </a:solidFill>
              <a:latin typeface="Public Sans"/>
              <a:ea typeface="Public Sans"/>
              <a:cs typeface="Public Sans"/>
              <a:sym typeface="Public Sans"/>
            </a:endParaRPr>
          </a:p>
          <a:p>
            <a:pPr algn="l">
              <a:lnSpc>
                <a:spcPts val="2799"/>
              </a:lnSpc>
            </a:pPr>
            <a:r>
              <a:rPr lang="en-US" sz="1999">
                <a:solidFill>
                  <a:srgbClr val="224A50"/>
                </a:solidFill>
                <a:latin typeface="Public Sans"/>
                <a:ea typeface="Public Sans"/>
                <a:cs typeface="Public Sans"/>
                <a:sym typeface="Public Sans"/>
              </a:rPr>
              <a:t>Our model's performance metrics, such as accuracy, precision, recall, and ROC-AUC, confirm its capability to provide reliable predictions. Case studies illustrate real-world applications, showcasing improved patient outcomes and operational efficiencies. The deployment of the predictive model as a Flask application in a local virtual environment allows for seamless integration with existing healthcare systems, ensuring real-time predictions and user engagement.</a:t>
            </a:r>
          </a:p>
          <a:p>
            <a:pPr algn="l">
              <a:lnSpc>
                <a:spcPts val="2799"/>
              </a:lnSpc>
            </a:pPr>
            <a:endParaRPr lang="en-US" sz="1999">
              <a:solidFill>
                <a:srgbClr val="224A50"/>
              </a:solidFill>
              <a:latin typeface="Public Sans"/>
              <a:ea typeface="Public Sans"/>
              <a:cs typeface="Public Sans"/>
              <a:sym typeface="Public Sans"/>
            </a:endParaRPr>
          </a:p>
          <a:p>
            <a:pPr algn="l">
              <a:lnSpc>
                <a:spcPts val="2799"/>
              </a:lnSpc>
            </a:pPr>
            <a:r>
              <a:rPr lang="en-US" sz="1999">
                <a:solidFill>
                  <a:srgbClr val="224A50"/>
                </a:solidFill>
                <a:latin typeface="Public Sans"/>
                <a:ea typeface="Public Sans"/>
                <a:cs typeface="Public Sans"/>
                <a:sym typeface="Public Sans"/>
              </a:rPr>
              <a:t>Ethical considerations, including data privacy, security, and bias, were rigorously addressed throughout the project, alongside technical challenges and regulatory concerns. These measures ensure that the predictive model adheres to healthcare standards and maintains the trust of both healthcare providers and patients.</a:t>
            </a:r>
          </a:p>
          <a:p>
            <a:pPr algn="l">
              <a:lnSpc>
                <a:spcPts val="2799"/>
              </a:lnSpc>
            </a:pPr>
            <a:endParaRPr lang="en-US" sz="1999">
              <a:solidFill>
                <a:srgbClr val="224A50"/>
              </a:solidFill>
              <a:latin typeface="Public Sans"/>
              <a:ea typeface="Public Sans"/>
              <a:cs typeface="Public Sans"/>
              <a:sym typeface="Public Sans"/>
            </a:endParaRPr>
          </a:p>
          <a:p>
            <a:pPr algn="l">
              <a:lnSpc>
                <a:spcPts val="2799"/>
              </a:lnSpc>
            </a:pPr>
            <a:r>
              <a:rPr lang="en-US" sz="1999">
                <a:solidFill>
                  <a:srgbClr val="224A50"/>
                </a:solidFill>
                <a:latin typeface="Public Sans"/>
                <a:ea typeface="Public Sans"/>
                <a:cs typeface="Public Sans"/>
                <a:sym typeface="Public Sans"/>
              </a:rPr>
              <a:t>Despite the project's success, challenges such as data quality issues, technical obstacles, and regulatory compliance were encountered and managed. These experiences provide valuable insights for future work. Recommendations for future improvements include enhancing the model's accuracy, expanding its application to other health conditions, and implementing long-term monitoring and maintenance strategies.</a:t>
            </a:r>
          </a:p>
          <a:p>
            <a:pPr algn="l">
              <a:lnSpc>
                <a:spcPts val="2799"/>
              </a:lnSpc>
            </a:pPr>
            <a:endParaRPr lang="en-US" sz="1999">
              <a:solidFill>
                <a:srgbClr val="224A50"/>
              </a:solidFill>
              <a:latin typeface="Public Sans"/>
              <a:ea typeface="Public Sans"/>
              <a:cs typeface="Public Sans"/>
              <a:sym typeface="Public Sans"/>
            </a:endParaRPr>
          </a:p>
          <a:p>
            <a:pPr marL="0" lvl="0" indent="0" algn="l">
              <a:lnSpc>
                <a:spcPts val="2799"/>
              </a:lnSpc>
              <a:spcBef>
                <a:spcPct val="0"/>
              </a:spcBef>
            </a:pPr>
            <a:r>
              <a:rPr lang="en-US" sz="1999">
                <a:solidFill>
                  <a:srgbClr val="224A50"/>
                </a:solidFill>
                <a:latin typeface="Public Sans"/>
                <a:ea typeface="Public Sans"/>
                <a:cs typeface="Public Sans"/>
                <a:sym typeface="Public Sans"/>
              </a:rPr>
              <a:t>In conclusion, this project underscores the transformative potential of predictive analytics in healthcare. By enabling early intervention and promoting preventive care, predictive analytics can significantly improve patient outcomes and healthcare efficiency. The continued development and refinement of such models will be crucial in addressing the evolving needs of healthcare systems and ensuring the well-being of patients. This study serves as a foundational step towards integrating advanced predictive analytics into routine healthcare practices, paving the way for a proactive, data-driven approach to patient care.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TextBox 3"/>
          <p:cNvSpPr txBox="1"/>
          <p:nvPr/>
        </p:nvSpPr>
        <p:spPr>
          <a:xfrm>
            <a:off x="589621" y="1835421"/>
            <a:ext cx="4281603" cy="411974"/>
          </a:xfrm>
          <a:prstGeom prst="rect">
            <a:avLst/>
          </a:prstGeom>
        </p:spPr>
        <p:txBody>
          <a:bodyPr lIns="0" tIns="0" rIns="0" bIns="0" rtlCol="0" anchor="t">
            <a:spAutoFit/>
          </a:bodyPr>
          <a:lstStyle/>
          <a:p>
            <a:pPr marL="0" lvl="0" indent="0" algn="l">
              <a:lnSpc>
                <a:spcPts val="3208"/>
              </a:lnSpc>
            </a:pPr>
            <a:r>
              <a:rPr lang="en-US" sz="2814" u="sng">
                <a:solidFill>
                  <a:srgbClr val="000000"/>
                </a:solidFill>
                <a:latin typeface="CMU Serif Italics"/>
                <a:ea typeface="CMU Serif Italics"/>
                <a:cs typeface="CMU Serif Italics"/>
                <a:sym typeface="CMU Serif Italics"/>
              </a:rPr>
              <a:t>ACKNOWLEDGEMENTS</a:t>
            </a:r>
          </a:p>
        </p:txBody>
      </p:sp>
      <p:sp>
        <p:nvSpPr>
          <p:cNvPr id="4" name="Freeform 4"/>
          <p:cNvSpPr/>
          <p:nvPr/>
        </p:nvSpPr>
        <p:spPr>
          <a:xfrm>
            <a:off x="10761876" y="-1485069"/>
            <a:ext cx="7315200" cy="2513769"/>
          </a:xfrm>
          <a:custGeom>
            <a:avLst/>
            <a:gdLst/>
            <a:ahLst/>
            <a:cxnLst/>
            <a:rect l="l" t="t" r="r" b="b"/>
            <a:pathLst>
              <a:path w="7315200" h="2513769">
                <a:moveTo>
                  <a:pt x="0" y="0"/>
                </a:moveTo>
                <a:lnTo>
                  <a:pt x="7315200" y="0"/>
                </a:lnTo>
                <a:lnTo>
                  <a:pt x="7315200" y="2513769"/>
                </a:lnTo>
                <a:lnTo>
                  <a:pt x="0" y="251376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10800000">
            <a:off x="9399215" y="8801258"/>
            <a:ext cx="7287963" cy="3988503"/>
          </a:xfrm>
          <a:custGeom>
            <a:avLst/>
            <a:gdLst/>
            <a:ahLst/>
            <a:cxnLst/>
            <a:rect l="l" t="t" r="r" b="b"/>
            <a:pathLst>
              <a:path w="7287963" h="3988503">
                <a:moveTo>
                  <a:pt x="0" y="0"/>
                </a:moveTo>
                <a:lnTo>
                  <a:pt x="7287963" y="0"/>
                </a:lnTo>
                <a:lnTo>
                  <a:pt x="7287963" y="3988503"/>
                </a:lnTo>
                <a:lnTo>
                  <a:pt x="0" y="398850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TextBox 6"/>
          <p:cNvSpPr txBox="1"/>
          <p:nvPr/>
        </p:nvSpPr>
        <p:spPr>
          <a:xfrm>
            <a:off x="6282932" y="1339192"/>
            <a:ext cx="11576526" cy="6340475"/>
          </a:xfrm>
          <a:prstGeom prst="rect">
            <a:avLst/>
          </a:prstGeom>
        </p:spPr>
        <p:txBody>
          <a:bodyPr lIns="0" tIns="0" rIns="0" bIns="0" rtlCol="0" anchor="t">
            <a:spAutoFit/>
          </a:bodyPr>
          <a:lstStyle/>
          <a:p>
            <a:pPr algn="just">
              <a:lnSpc>
                <a:spcPts val="2800"/>
              </a:lnSpc>
            </a:pPr>
            <a:r>
              <a:rPr lang="en-US" sz="2000">
                <a:solidFill>
                  <a:srgbClr val="224A50"/>
                </a:solidFill>
                <a:latin typeface="Canva Sans"/>
                <a:ea typeface="Canva Sans"/>
                <a:cs typeface="Canva Sans"/>
                <a:sym typeface="Canva Sans"/>
              </a:rPr>
              <a:t> I owe an enormous amount of gratitude to many individuals whose help and advice were</a:t>
            </a:r>
          </a:p>
          <a:p>
            <a:pPr algn="just">
              <a:lnSpc>
                <a:spcPts val="2800"/>
              </a:lnSpc>
            </a:pPr>
            <a:r>
              <a:rPr lang="en-US" sz="2000">
                <a:solidFill>
                  <a:srgbClr val="224A50"/>
                </a:solidFill>
                <a:latin typeface="Canva Sans"/>
                <a:ea typeface="Canva Sans"/>
                <a:cs typeface="Canva Sans"/>
                <a:sym typeface="Canva Sans"/>
              </a:rPr>
              <a:t>crucial to the success of this project. First and foremost, I would like to thank Dr. Mukesh</a:t>
            </a:r>
          </a:p>
          <a:p>
            <a:pPr algn="just">
              <a:lnSpc>
                <a:spcPts val="2800"/>
              </a:lnSpc>
            </a:pPr>
            <a:r>
              <a:rPr lang="en-US" sz="2000">
                <a:solidFill>
                  <a:srgbClr val="224A50"/>
                </a:solidFill>
                <a:latin typeface="Canva Sans"/>
                <a:ea typeface="Canva Sans"/>
                <a:cs typeface="Canva Sans"/>
                <a:sym typeface="Canva Sans"/>
              </a:rPr>
              <a:t>Gupta, the managing director and founder of Le Nest in Mumbai, for providing me with the</a:t>
            </a:r>
          </a:p>
          <a:p>
            <a:pPr algn="just">
              <a:lnSpc>
                <a:spcPts val="2800"/>
              </a:lnSpc>
            </a:pPr>
            <a:r>
              <a:rPr lang="en-US" sz="2000">
                <a:solidFill>
                  <a:srgbClr val="224A50"/>
                </a:solidFill>
                <a:latin typeface="Canva Sans"/>
                <a:ea typeface="Canva Sans"/>
                <a:cs typeface="Canva Sans"/>
                <a:sym typeface="Canva Sans"/>
              </a:rPr>
              <a:t>incredible opportunity to work on this project. His enthusiasm and constant encouragement to</a:t>
            </a:r>
          </a:p>
          <a:p>
            <a:pPr algn="just">
              <a:lnSpc>
                <a:spcPts val="2800"/>
              </a:lnSpc>
            </a:pPr>
            <a:r>
              <a:rPr lang="en-US" sz="2000">
                <a:solidFill>
                  <a:srgbClr val="224A50"/>
                </a:solidFill>
                <a:latin typeface="Canva Sans"/>
                <a:ea typeface="Canva Sans"/>
                <a:cs typeface="Canva Sans"/>
                <a:sym typeface="Canva Sans"/>
              </a:rPr>
              <a:t>learn new things have been a major inspiration to me.</a:t>
            </a:r>
          </a:p>
          <a:p>
            <a:pPr algn="just">
              <a:lnSpc>
                <a:spcPts val="2800"/>
              </a:lnSpc>
            </a:pPr>
            <a:r>
              <a:rPr lang="en-US" sz="2000">
                <a:solidFill>
                  <a:srgbClr val="224A50"/>
                </a:solidFill>
                <a:latin typeface="Canva Sans"/>
                <a:ea typeface="Canva Sans"/>
                <a:cs typeface="Canva Sans"/>
                <a:sym typeface="Canva Sans"/>
              </a:rPr>
              <a:t>I am grateful to our esteemed college, BITS Pilani, for the wonderful chance to be a part of</a:t>
            </a:r>
          </a:p>
          <a:p>
            <a:pPr algn="just">
              <a:lnSpc>
                <a:spcPts val="2800"/>
              </a:lnSpc>
            </a:pPr>
            <a:r>
              <a:rPr lang="en-US" sz="2000">
                <a:solidFill>
                  <a:srgbClr val="224A50"/>
                </a:solidFill>
                <a:latin typeface="Canva Sans"/>
                <a:ea typeface="Canva Sans"/>
                <a:cs typeface="Canva Sans"/>
                <a:sym typeface="Canva Sans"/>
              </a:rPr>
              <a:t>this internship. This experience greatly enriched my learning process by allowing me to apply</a:t>
            </a:r>
          </a:p>
          <a:p>
            <a:pPr algn="just">
              <a:lnSpc>
                <a:spcPts val="2800"/>
              </a:lnSpc>
            </a:pPr>
            <a:r>
              <a:rPr lang="en-US" sz="2000">
                <a:solidFill>
                  <a:srgbClr val="224A50"/>
                </a:solidFill>
                <a:latin typeface="Canva Sans"/>
                <a:ea typeface="Canva Sans"/>
                <a:cs typeface="Canva Sans"/>
                <a:sym typeface="Canva Sans"/>
              </a:rPr>
              <a:t>my academic knowledge in practical situations.</a:t>
            </a:r>
          </a:p>
          <a:p>
            <a:pPr algn="just">
              <a:lnSpc>
                <a:spcPts val="2800"/>
              </a:lnSpc>
            </a:pPr>
            <a:r>
              <a:rPr lang="en-US" sz="2000">
                <a:solidFill>
                  <a:srgbClr val="224A50"/>
                </a:solidFill>
                <a:latin typeface="Canva Sans"/>
                <a:ea typeface="Canva Sans"/>
                <a:cs typeface="Canva Sans"/>
                <a:sym typeface="Canva Sans"/>
              </a:rPr>
              <a:t>I express deep appreciation for Aafreen Chougle, Dr. Mukesh Gupta's assistant, whose</a:t>
            </a:r>
          </a:p>
          <a:p>
            <a:pPr algn="just">
              <a:lnSpc>
                <a:spcPts val="2800"/>
              </a:lnSpc>
            </a:pPr>
            <a:r>
              <a:rPr lang="en-US" sz="2000">
                <a:solidFill>
                  <a:srgbClr val="224A50"/>
                </a:solidFill>
                <a:latin typeface="Canva Sans"/>
                <a:ea typeface="Canva Sans"/>
                <a:cs typeface="Canva Sans"/>
                <a:sym typeface="Canva Sans"/>
              </a:rPr>
              <a:t>continuous help and support were invaluable throughout the project. Her commitment and</a:t>
            </a:r>
          </a:p>
          <a:p>
            <a:pPr algn="just">
              <a:lnSpc>
                <a:spcPts val="2800"/>
              </a:lnSpc>
            </a:pPr>
            <a:r>
              <a:rPr lang="en-US" sz="2000">
                <a:solidFill>
                  <a:srgbClr val="224A50"/>
                </a:solidFill>
                <a:latin typeface="Canva Sans"/>
                <a:ea typeface="Canva Sans"/>
                <a:cs typeface="Canva Sans"/>
                <a:sym typeface="Canva Sans"/>
              </a:rPr>
              <a:t>readiness to assist at every turn significantly enhanced my experience.</a:t>
            </a:r>
          </a:p>
          <a:p>
            <a:pPr algn="just">
              <a:lnSpc>
                <a:spcPts val="2800"/>
              </a:lnSpc>
            </a:pPr>
            <a:r>
              <a:rPr lang="en-US" sz="2000">
                <a:solidFill>
                  <a:srgbClr val="224A50"/>
                </a:solidFill>
                <a:latin typeface="Canva Sans"/>
                <a:ea typeface="Canva Sans"/>
                <a:cs typeface="Canva Sans"/>
                <a:sym typeface="Canva Sans"/>
              </a:rPr>
              <a:t>I would also like to thank our Practice School 1 instructor, Swarna Chaudhary, and co-</a:t>
            </a:r>
          </a:p>
          <a:p>
            <a:pPr algn="just">
              <a:lnSpc>
                <a:spcPts val="2800"/>
              </a:lnSpc>
            </a:pPr>
            <a:r>
              <a:rPr lang="en-US" sz="2000">
                <a:solidFill>
                  <a:srgbClr val="224A50"/>
                </a:solidFill>
                <a:latin typeface="Canva Sans"/>
                <a:ea typeface="Canva Sans"/>
                <a:cs typeface="Canva Sans"/>
                <a:sym typeface="Canva Sans"/>
              </a:rPr>
              <a:t>instructor, Ms. Kritika, for their support and for giving us this opportunity.</a:t>
            </a:r>
          </a:p>
          <a:p>
            <a:pPr algn="just">
              <a:lnSpc>
                <a:spcPts val="2800"/>
              </a:lnSpc>
            </a:pPr>
            <a:r>
              <a:rPr lang="en-US" sz="2000">
                <a:solidFill>
                  <a:srgbClr val="224A50"/>
                </a:solidFill>
                <a:latin typeface="Canva Sans"/>
                <a:ea typeface="Canva Sans"/>
                <a:cs typeface="Canva Sans"/>
                <a:sym typeface="Canva Sans"/>
              </a:rPr>
              <a:t>Additionally, I would like to express gratitude to my peers and coworkers for creating a</a:t>
            </a:r>
          </a:p>
          <a:p>
            <a:pPr algn="just">
              <a:lnSpc>
                <a:spcPts val="2800"/>
              </a:lnSpc>
            </a:pPr>
            <a:r>
              <a:rPr lang="en-US" sz="2000">
                <a:solidFill>
                  <a:srgbClr val="224A50"/>
                </a:solidFill>
                <a:latin typeface="Canva Sans"/>
                <a:ea typeface="Canva Sans"/>
                <a:cs typeface="Canva Sans"/>
                <a:sym typeface="Canva Sans"/>
              </a:rPr>
              <a:t>stimulating and cooperative environment. Their advice and knowledge exchange greatly</a:t>
            </a:r>
          </a:p>
          <a:p>
            <a:pPr algn="just">
              <a:lnSpc>
                <a:spcPts val="2800"/>
              </a:lnSpc>
            </a:pPr>
            <a:r>
              <a:rPr lang="en-US" sz="2000">
                <a:solidFill>
                  <a:srgbClr val="224A50"/>
                </a:solidFill>
                <a:latin typeface="Canva Sans"/>
                <a:ea typeface="Canva Sans"/>
                <a:cs typeface="Canva Sans"/>
                <a:sym typeface="Canva Sans"/>
              </a:rPr>
              <a:t>contributed to my development and understanding of various concepts.</a:t>
            </a:r>
          </a:p>
          <a:p>
            <a:pPr algn="just">
              <a:lnSpc>
                <a:spcPts val="2800"/>
              </a:lnSpc>
            </a:pPr>
            <a:r>
              <a:rPr lang="en-US" sz="2000">
                <a:solidFill>
                  <a:srgbClr val="224A50"/>
                </a:solidFill>
                <a:latin typeface="Canva Sans"/>
                <a:ea typeface="Canva Sans"/>
                <a:cs typeface="Canva Sans"/>
                <a:sym typeface="Canva Sans"/>
              </a:rPr>
              <a:t>I sincerely thank each of these individuals for their contributions to the success of this project</a:t>
            </a:r>
          </a:p>
          <a:p>
            <a:pPr algn="just">
              <a:lnSpc>
                <a:spcPts val="2800"/>
              </a:lnSpc>
            </a:pPr>
            <a:r>
              <a:rPr lang="en-US" sz="2000">
                <a:solidFill>
                  <a:srgbClr val="224A50"/>
                </a:solidFill>
                <a:latin typeface="Canva Sans"/>
                <a:ea typeface="Canva Sans"/>
                <a:cs typeface="Canva Sans"/>
                <a:sym typeface="Canva Sans"/>
              </a:rPr>
              <a:t>and to my educational journey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grpSp>
        <p:nvGrpSpPr>
          <p:cNvPr id="3" name="Group 3"/>
          <p:cNvGrpSpPr/>
          <p:nvPr/>
        </p:nvGrpSpPr>
        <p:grpSpPr>
          <a:xfrm>
            <a:off x="-514350" y="-235898"/>
            <a:ext cx="7848600" cy="11010900"/>
            <a:chOff x="0" y="0"/>
            <a:chExt cx="2067121" cy="2899990"/>
          </a:xfrm>
        </p:grpSpPr>
        <p:sp>
          <p:nvSpPr>
            <p:cNvPr id="4" name="Freeform 4"/>
            <p:cNvSpPr/>
            <p:nvPr/>
          </p:nvSpPr>
          <p:spPr>
            <a:xfrm>
              <a:off x="0" y="0"/>
              <a:ext cx="2067121" cy="2899990"/>
            </a:xfrm>
            <a:custGeom>
              <a:avLst/>
              <a:gdLst/>
              <a:ahLst/>
              <a:cxnLst/>
              <a:rect l="l" t="t" r="r" b="b"/>
              <a:pathLst>
                <a:path w="2067121" h="2899990">
                  <a:moveTo>
                    <a:pt x="0" y="0"/>
                  </a:moveTo>
                  <a:lnTo>
                    <a:pt x="2067121" y="0"/>
                  </a:lnTo>
                  <a:lnTo>
                    <a:pt x="2067121" y="2899990"/>
                  </a:lnTo>
                  <a:lnTo>
                    <a:pt x="0" y="2899990"/>
                  </a:lnTo>
                  <a:close/>
                </a:path>
              </a:pathLst>
            </a:custGeom>
            <a:solidFill>
              <a:srgbClr val="889688"/>
            </a:solidFill>
          </p:spPr>
        </p:sp>
        <p:sp>
          <p:nvSpPr>
            <p:cNvPr id="5" name="TextBox 5"/>
            <p:cNvSpPr txBox="1"/>
            <p:nvPr/>
          </p:nvSpPr>
          <p:spPr>
            <a:xfrm>
              <a:off x="0" y="-66675"/>
              <a:ext cx="2067121" cy="2966665"/>
            </a:xfrm>
            <a:prstGeom prst="rect">
              <a:avLst/>
            </a:prstGeom>
          </p:spPr>
          <p:txBody>
            <a:bodyPr lIns="50800" tIns="50800" rIns="50800" bIns="50800" rtlCol="0" anchor="ctr"/>
            <a:lstStyle/>
            <a:p>
              <a:pPr algn="ctr">
                <a:lnSpc>
                  <a:spcPts val="3655"/>
                </a:lnSpc>
              </a:pPr>
              <a:endParaRPr/>
            </a:p>
          </p:txBody>
        </p:sp>
      </p:grpSp>
      <p:sp>
        <p:nvSpPr>
          <p:cNvPr id="6" name="Freeform 6"/>
          <p:cNvSpPr/>
          <p:nvPr/>
        </p:nvSpPr>
        <p:spPr>
          <a:xfrm rot="-5400000">
            <a:off x="2917561" y="1204492"/>
            <a:ext cx="984778" cy="1467826"/>
          </a:xfrm>
          <a:custGeom>
            <a:avLst/>
            <a:gdLst/>
            <a:ahLst/>
            <a:cxnLst/>
            <a:rect l="l" t="t" r="r" b="b"/>
            <a:pathLst>
              <a:path w="984778" h="1467826">
                <a:moveTo>
                  <a:pt x="0" y="0"/>
                </a:moveTo>
                <a:lnTo>
                  <a:pt x="984778" y="0"/>
                </a:lnTo>
                <a:lnTo>
                  <a:pt x="984778" y="1467826"/>
                </a:lnTo>
                <a:lnTo>
                  <a:pt x="0" y="14678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flipH="1">
            <a:off x="7334250" y="0"/>
            <a:ext cx="12344400" cy="10775002"/>
          </a:xfrm>
          <a:custGeom>
            <a:avLst/>
            <a:gdLst/>
            <a:ahLst/>
            <a:cxnLst/>
            <a:rect l="l" t="t" r="r" b="b"/>
            <a:pathLst>
              <a:path w="12344400" h="10775002">
                <a:moveTo>
                  <a:pt x="12344400" y="0"/>
                </a:moveTo>
                <a:lnTo>
                  <a:pt x="0" y="0"/>
                </a:lnTo>
                <a:lnTo>
                  <a:pt x="0" y="10775002"/>
                </a:lnTo>
                <a:lnTo>
                  <a:pt x="12344400" y="10775002"/>
                </a:lnTo>
                <a:lnTo>
                  <a:pt x="12344400" y="0"/>
                </a:lnTo>
                <a:close/>
              </a:path>
            </a:pathLst>
          </a:custGeom>
          <a:blipFill>
            <a:blip r:embed="rId5"/>
            <a:stretch>
              <a:fillRect l="-30929" r="-17414" b="-13300"/>
            </a:stretch>
          </a:blipFill>
        </p:spPr>
      </p:sp>
      <p:sp>
        <p:nvSpPr>
          <p:cNvPr id="8" name="TextBox 8"/>
          <p:cNvSpPr txBox="1"/>
          <p:nvPr/>
        </p:nvSpPr>
        <p:spPr>
          <a:xfrm>
            <a:off x="1448317" y="4364184"/>
            <a:ext cx="5391092" cy="905368"/>
          </a:xfrm>
          <a:prstGeom prst="rect">
            <a:avLst/>
          </a:prstGeom>
        </p:spPr>
        <p:txBody>
          <a:bodyPr lIns="0" tIns="0" rIns="0" bIns="0" rtlCol="0" anchor="t">
            <a:spAutoFit/>
          </a:bodyPr>
          <a:lstStyle/>
          <a:p>
            <a:pPr marL="0" lvl="0" indent="0" algn="l">
              <a:lnSpc>
                <a:spcPts val="7198"/>
              </a:lnSpc>
              <a:spcBef>
                <a:spcPct val="0"/>
              </a:spcBef>
            </a:pPr>
            <a:r>
              <a:rPr lang="en-US" sz="6314">
                <a:solidFill>
                  <a:srgbClr val="FFFFFF"/>
                </a:solidFill>
                <a:latin typeface="CMU Serif"/>
                <a:ea typeface="CMU Serif"/>
                <a:cs typeface="CMU Serif"/>
                <a:sym typeface="CMU Serif"/>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6854817" y="6534699"/>
            <a:ext cx="4578366" cy="0"/>
          </a:xfrm>
          <a:prstGeom prst="line">
            <a:avLst/>
          </a:prstGeom>
          <a:ln w="38100" cap="flat">
            <a:solidFill>
              <a:srgbClr val="678868"/>
            </a:solidFill>
            <a:prstDash val="solid"/>
            <a:headEnd type="none" w="sm" len="sm"/>
            <a:tailEnd type="none" w="sm" len="sm"/>
          </a:ln>
        </p:spPr>
      </p:sp>
      <p:sp>
        <p:nvSpPr>
          <p:cNvPr id="4" name="Freeform 4"/>
          <p:cNvSpPr/>
          <p:nvPr/>
        </p:nvSpPr>
        <p:spPr>
          <a:xfrm rot="-10800000">
            <a:off x="3532071" y="9083249"/>
            <a:ext cx="6209751" cy="3398427"/>
          </a:xfrm>
          <a:custGeom>
            <a:avLst/>
            <a:gdLst/>
            <a:ahLst/>
            <a:cxnLst/>
            <a:rect l="l" t="t" r="r" b="b"/>
            <a:pathLst>
              <a:path w="6209751" h="3398427">
                <a:moveTo>
                  <a:pt x="0" y="0"/>
                </a:moveTo>
                <a:lnTo>
                  <a:pt x="6209751" y="0"/>
                </a:lnTo>
                <a:lnTo>
                  <a:pt x="6209751" y="3398427"/>
                </a:lnTo>
                <a:lnTo>
                  <a:pt x="0" y="33984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10800000">
            <a:off x="10752021" y="-2369727"/>
            <a:ext cx="4468929" cy="3398427"/>
          </a:xfrm>
          <a:custGeom>
            <a:avLst/>
            <a:gdLst/>
            <a:ahLst/>
            <a:cxnLst/>
            <a:rect l="l" t="t" r="r" b="b"/>
            <a:pathLst>
              <a:path w="4468929" h="3398427">
                <a:moveTo>
                  <a:pt x="0" y="0"/>
                </a:moveTo>
                <a:lnTo>
                  <a:pt x="4468929" y="0"/>
                </a:lnTo>
                <a:lnTo>
                  <a:pt x="4468929" y="3398427"/>
                </a:lnTo>
                <a:lnTo>
                  <a:pt x="0" y="3398427"/>
                </a:lnTo>
                <a:lnTo>
                  <a:pt x="0" y="0"/>
                </a:lnTo>
                <a:close/>
              </a:path>
            </a:pathLst>
          </a:custGeom>
          <a:blipFill>
            <a:blip r:embed="rId3">
              <a:extLst>
                <a:ext uri="{96DAC541-7B7A-43D3-8B79-37D633B846F1}">
                  <asvg:svgBlip xmlns:asvg="http://schemas.microsoft.com/office/drawing/2016/SVG/main" r:embed="rId4"/>
                </a:ext>
              </a:extLst>
            </a:blip>
            <a:stretch>
              <a:fillRect l="-38953"/>
            </a:stretch>
          </a:blipFill>
        </p:spPr>
      </p:sp>
      <p:sp>
        <p:nvSpPr>
          <p:cNvPr id="6" name="TextBox 6"/>
          <p:cNvSpPr txBox="1"/>
          <p:nvPr/>
        </p:nvSpPr>
        <p:spPr>
          <a:xfrm>
            <a:off x="4642485" y="3491190"/>
            <a:ext cx="9003029" cy="2588760"/>
          </a:xfrm>
          <a:prstGeom prst="rect">
            <a:avLst/>
          </a:prstGeom>
        </p:spPr>
        <p:txBody>
          <a:bodyPr lIns="0" tIns="0" rIns="0" bIns="0" rtlCol="0" anchor="t">
            <a:spAutoFit/>
          </a:bodyPr>
          <a:lstStyle/>
          <a:p>
            <a:pPr algn="ctr">
              <a:lnSpc>
                <a:spcPts val="5147"/>
              </a:lnSpc>
            </a:pPr>
            <a:r>
              <a:rPr lang="en-US" sz="4151">
                <a:solidFill>
                  <a:srgbClr val="224A50"/>
                </a:solidFill>
                <a:latin typeface="CMU Serif"/>
                <a:ea typeface="CMU Serif"/>
                <a:cs typeface="CMU Serif"/>
                <a:sym typeface="CMU Serif"/>
              </a:rPr>
              <a:t>Predictive Analytics in Healthcare: Developing an Early Risk</a:t>
            </a:r>
          </a:p>
          <a:p>
            <a:pPr algn="ctr">
              <a:lnSpc>
                <a:spcPts val="5147"/>
              </a:lnSpc>
            </a:pPr>
            <a:r>
              <a:rPr lang="en-US" sz="4151">
                <a:solidFill>
                  <a:srgbClr val="224A50"/>
                </a:solidFill>
                <a:latin typeface="CMU Serif"/>
                <a:ea typeface="CMU Serif"/>
                <a:cs typeface="CMU Serif"/>
                <a:sym typeface="CMU Serif"/>
              </a:rPr>
              <a:t>Detection Model for Patient Monitoring and Preventive Care</a:t>
            </a:r>
          </a:p>
        </p:txBody>
      </p:sp>
      <p:sp>
        <p:nvSpPr>
          <p:cNvPr id="7" name="Freeform 7"/>
          <p:cNvSpPr/>
          <p:nvPr/>
        </p:nvSpPr>
        <p:spPr>
          <a:xfrm rot="-5400000">
            <a:off x="8651611" y="1357667"/>
            <a:ext cx="984778" cy="1467826"/>
          </a:xfrm>
          <a:custGeom>
            <a:avLst/>
            <a:gdLst/>
            <a:ahLst/>
            <a:cxnLst/>
            <a:rect l="l" t="t" r="r" b="b"/>
            <a:pathLst>
              <a:path w="984778" h="1467826">
                <a:moveTo>
                  <a:pt x="0" y="0"/>
                </a:moveTo>
                <a:lnTo>
                  <a:pt x="984778" y="0"/>
                </a:lnTo>
                <a:lnTo>
                  <a:pt x="984778" y="1467826"/>
                </a:lnTo>
                <a:lnTo>
                  <a:pt x="0" y="14678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grpSp>
        <p:nvGrpSpPr>
          <p:cNvPr id="3" name="Group 3"/>
          <p:cNvGrpSpPr/>
          <p:nvPr/>
        </p:nvGrpSpPr>
        <p:grpSpPr>
          <a:xfrm rot="-5400000">
            <a:off x="12024023" y="-795942"/>
            <a:ext cx="1000917" cy="8814811"/>
            <a:chOff x="0" y="0"/>
            <a:chExt cx="317500" cy="2796139"/>
          </a:xfrm>
        </p:grpSpPr>
        <p:sp>
          <p:nvSpPr>
            <p:cNvPr id="4" name="Freeform 4"/>
            <p:cNvSpPr/>
            <p:nvPr/>
          </p:nvSpPr>
          <p:spPr>
            <a:xfrm>
              <a:off x="0" y="0"/>
              <a:ext cx="317500" cy="2796139"/>
            </a:xfrm>
            <a:custGeom>
              <a:avLst/>
              <a:gdLst/>
              <a:ahLst/>
              <a:cxnLst/>
              <a:rect l="l" t="t" r="r" b="b"/>
              <a:pathLst>
                <a:path w="317500" h="2796139">
                  <a:moveTo>
                    <a:pt x="317500" y="0"/>
                  </a:moveTo>
                  <a:lnTo>
                    <a:pt x="317500" y="2681839"/>
                  </a:lnTo>
                  <a:lnTo>
                    <a:pt x="158750" y="2796139"/>
                  </a:lnTo>
                  <a:lnTo>
                    <a:pt x="0" y="2681839"/>
                  </a:lnTo>
                  <a:lnTo>
                    <a:pt x="0" y="0"/>
                  </a:lnTo>
                  <a:lnTo>
                    <a:pt x="317500" y="0"/>
                  </a:lnTo>
                  <a:close/>
                </a:path>
              </a:pathLst>
            </a:custGeom>
            <a:solidFill>
              <a:srgbClr val="678868"/>
            </a:solidFill>
          </p:spPr>
        </p:sp>
        <p:sp>
          <p:nvSpPr>
            <p:cNvPr id="5" name="TextBox 5"/>
            <p:cNvSpPr txBox="1"/>
            <p:nvPr/>
          </p:nvSpPr>
          <p:spPr>
            <a:xfrm>
              <a:off x="0" y="-66675"/>
              <a:ext cx="317500" cy="2748514"/>
            </a:xfrm>
            <a:prstGeom prst="rect">
              <a:avLst/>
            </a:prstGeom>
          </p:spPr>
          <p:txBody>
            <a:bodyPr lIns="50800" tIns="50800" rIns="50800" bIns="50800" rtlCol="0" anchor="ctr"/>
            <a:lstStyle/>
            <a:p>
              <a:pPr algn="ctr">
                <a:lnSpc>
                  <a:spcPts val="3655"/>
                </a:lnSpc>
              </a:pPr>
              <a:endParaRPr/>
            </a:p>
          </p:txBody>
        </p:sp>
      </p:grpSp>
      <p:grpSp>
        <p:nvGrpSpPr>
          <p:cNvPr id="6" name="Group 6"/>
          <p:cNvGrpSpPr/>
          <p:nvPr/>
        </p:nvGrpSpPr>
        <p:grpSpPr>
          <a:xfrm rot="-5400000">
            <a:off x="12024023" y="511058"/>
            <a:ext cx="1000917" cy="8814811"/>
            <a:chOff x="0" y="0"/>
            <a:chExt cx="317500" cy="2796139"/>
          </a:xfrm>
        </p:grpSpPr>
        <p:sp>
          <p:nvSpPr>
            <p:cNvPr id="7" name="Freeform 7"/>
            <p:cNvSpPr/>
            <p:nvPr/>
          </p:nvSpPr>
          <p:spPr>
            <a:xfrm>
              <a:off x="0" y="0"/>
              <a:ext cx="317500" cy="2796139"/>
            </a:xfrm>
            <a:custGeom>
              <a:avLst/>
              <a:gdLst/>
              <a:ahLst/>
              <a:cxnLst/>
              <a:rect l="l" t="t" r="r" b="b"/>
              <a:pathLst>
                <a:path w="317500" h="2796139">
                  <a:moveTo>
                    <a:pt x="317500" y="0"/>
                  </a:moveTo>
                  <a:lnTo>
                    <a:pt x="317500" y="2681839"/>
                  </a:lnTo>
                  <a:lnTo>
                    <a:pt x="158750" y="2796139"/>
                  </a:lnTo>
                  <a:lnTo>
                    <a:pt x="0" y="2681839"/>
                  </a:lnTo>
                  <a:lnTo>
                    <a:pt x="0" y="0"/>
                  </a:lnTo>
                  <a:lnTo>
                    <a:pt x="317500" y="0"/>
                  </a:lnTo>
                  <a:close/>
                </a:path>
              </a:pathLst>
            </a:custGeom>
            <a:solidFill>
              <a:srgbClr val="678868"/>
            </a:solidFill>
          </p:spPr>
        </p:sp>
        <p:sp>
          <p:nvSpPr>
            <p:cNvPr id="8" name="TextBox 8"/>
            <p:cNvSpPr txBox="1"/>
            <p:nvPr/>
          </p:nvSpPr>
          <p:spPr>
            <a:xfrm>
              <a:off x="0" y="-66675"/>
              <a:ext cx="317500" cy="2748514"/>
            </a:xfrm>
            <a:prstGeom prst="rect">
              <a:avLst/>
            </a:prstGeom>
          </p:spPr>
          <p:txBody>
            <a:bodyPr lIns="50800" tIns="50800" rIns="50800" bIns="50800" rtlCol="0" anchor="ctr"/>
            <a:lstStyle/>
            <a:p>
              <a:pPr algn="ctr">
                <a:lnSpc>
                  <a:spcPts val="3655"/>
                </a:lnSpc>
              </a:pPr>
              <a:endParaRPr/>
            </a:p>
          </p:txBody>
        </p:sp>
      </p:grpSp>
      <p:grpSp>
        <p:nvGrpSpPr>
          <p:cNvPr id="9" name="Group 9"/>
          <p:cNvGrpSpPr/>
          <p:nvPr/>
        </p:nvGrpSpPr>
        <p:grpSpPr>
          <a:xfrm rot="-5400000">
            <a:off x="12024023" y="1816775"/>
            <a:ext cx="1000917" cy="8814811"/>
            <a:chOff x="0" y="0"/>
            <a:chExt cx="317500" cy="2796139"/>
          </a:xfrm>
        </p:grpSpPr>
        <p:sp>
          <p:nvSpPr>
            <p:cNvPr id="10" name="Freeform 10"/>
            <p:cNvSpPr/>
            <p:nvPr/>
          </p:nvSpPr>
          <p:spPr>
            <a:xfrm>
              <a:off x="0" y="0"/>
              <a:ext cx="317500" cy="2796139"/>
            </a:xfrm>
            <a:custGeom>
              <a:avLst/>
              <a:gdLst/>
              <a:ahLst/>
              <a:cxnLst/>
              <a:rect l="l" t="t" r="r" b="b"/>
              <a:pathLst>
                <a:path w="317500" h="2796139">
                  <a:moveTo>
                    <a:pt x="317500" y="0"/>
                  </a:moveTo>
                  <a:lnTo>
                    <a:pt x="317500" y="2681839"/>
                  </a:lnTo>
                  <a:lnTo>
                    <a:pt x="158750" y="2796139"/>
                  </a:lnTo>
                  <a:lnTo>
                    <a:pt x="0" y="2681839"/>
                  </a:lnTo>
                  <a:lnTo>
                    <a:pt x="0" y="0"/>
                  </a:lnTo>
                  <a:lnTo>
                    <a:pt x="317500" y="0"/>
                  </a:lnTo>
                  <a:close/>
                </a:path>
              </a:pathLst>
            </a:custGeom>
            <a:solidFill>
              <a:srgbClr val="678868"/>
            </a:solidFill>
          </p:spPr>
        </p:sp>
        <p:sp>
          <p:nvSpPr>
            <p:cNvPr id="11" name="TextBox 11"/>
            <p:cNvSpPr txBox="1"/>
            <p:nvPr/>
          </p:nvSpPr>
          <p:spPr>
            <a:xfrm>
              <a:off x="0" y="-66675"/>
              <a:ext cx="317500" cy="2748514"/>
            </a:xfrm>
            <a:prstGeom prst="rect">
              <a:avLst/>
            </a:prstGeom>
          </p:spPr>
          <p:txBody>
            <a:bodyPr lIns="50800" tIns="50800" rIns="50800" bIns="50800" rtlCol="0" anchor="ctr"/>
            <a:lstStyle/>
            <a:p>
              <a:pPr algn="ctr">
                <a:lnSpc>
                  <a:spcPts val="3655"/>
                </a:lnSpc>
              </a:pPr>
              <a:endParaRPr/>
            </a:p>
          </p:txBody>
        </p:sp>
      </p:grpSp>
      <p:grpSp>
        <p:nvGrpSpPr>
          <p:cNvPr id="12" name="Group 12"/>
          <p:cNvGrpSpPr/>
          <p:nvPr/>
        </p:nvGrpSpPr>
        <p:grpSpPr>
          <a:xfrm rot="-5400000">
            <a:off x="3906947" y="-795942"/>
            <a:ext cx="1000917" cy="8814811"/>
            <a:chOff x="0" y="0"/>
            <a:chExt cx="317500" cy="2796139"/>
          </a:xfrm>
        </p:grpSpPr>
        <p:sp>
          <p:nvSpPr>
            <p:cNvPr id="13" name="Freeform 13"/>
            <p:cNvSpPr/>
            <p:nvPr/>
          </p:nvSpPr>
          <p:spPr>
            <a:xfrm>
              <a:off x="0" y="0"/>
              <a:ext cx="317500" cy="2796139"/>
            </a:xfrm>
            <a:custGeom>
              <a:avLst/>
              <a:gdLst/>
              <a:ahLst/>
              <a:cxnLst/>
              <a:rect l="l" t="t" r="r" b="b"/>
              <a:pathLst>
                <a:path w="317500" h="2796139">
                  <a:moveTo>
                    <a:pt x="317500" y="0"/>
                  </a:moveTo>
                  <a:lnTo>
                    <a:pt x="317500" y="2681839"/>
                  </a:lnTo>
                  <a:lnTo>
                    <a:pt x="158750" y="2796139"/>
                  </a:lnTo>
                  <a:lnTo>
                    <a:pt x="0" y="2681839"/>
                  </a:lnTo>
                  <a:lnTo>
                    <a:pt x="0" y="0"/>
                  </a:lnTo>
                  <a:lnTo>
                    <a:pt x="317500" y="0"/>
                  </a:lnTo>
                  <a:close/>
                </a:path>
              </a:pathLst>
            </a:custGeom>
            <a:solidFill>
              <a:srgbClr val="889688"/>
            </a:solidFill>
          </p:spPr>
        </p:sp>
        <p:sp>
          <p:nvSpPr>
            <p:cNvPr id="14" name="TextBox 14"/>
            <p:cNvSpPr txBox="1"/>
            <p:nvPr/>
          </p:nvSpPr>
          <p:spPr>
            <a:xfrm>
              <a:off x="0" y="-66675"/>
              <a:ext cx="317500" cy="2748514"/>
            </a:xfrm>
            <a:prstGeom prst="rect">
              <a:avLst/>
            </a:prstGeom>
          </p:spPr>
          <p:txBody>
            <a:bodyPr lIns="50800" tIns="50800" rIns="50800" bIns="50800" rtlCol="0" anchor="ctr"/>
            <a:lstStyle/>
            <a:p>
              <a:pPr algn="ctr">
                <a:lnSpc>
                  <a:spcPts val="3655"/>
                </a:lnSpc>
              </a:pPr>
              <a:endParaRPr/>
            </a:p>
          </p:txBody>
        </p:sp>
      </p:grpSp>
      <p:grpSp>
        <p:nvGrpSpPr>
          <p:cNvPr id="15" name="Group 15"/>
          <p:cNvGrpSpPr/>
          <p:nvPr/>
        </p:nvGrpSpPr>
        <p:grpSpPr>
          <a:xfrm rot="-5400000">
            <a:off x="3906947" y="511058"/>
            <a:ext cx="1000917" cy="8814811"/>
            <a:chOff x="0" y="0"/>
            <a:chExt cx="317500" cy="2796139"/>
          </a:xfrm>
        </p:grpSpPr>
        <p:sp>
          <p:nvSpPr>
            <p:cNvPr id="16" name="Freeform 16"/>
            <p:cNvSpPr/>
            <p:nvPr/>
          </p:nvSpPr>
          <p:spPr>
            <a:xfrm>
              <a:off x="0" y="0"/>
              <a:ext cx="317500" cy="2796139"/>
            </a:xfrm>
            <a:custGeom>
              <a:avLst/>
              <a:gdLst/>
              <a:ahLst/>
              <a:cxnLst/>
              <a:rect l="l" t="t" r="r" b="b"/>
              <a:pathLst>
                <a:path w="317500" h="2796139">
                  <a:moveTo>
                    <a:pt x="317500" y="0"/>
                  </a:moveTo>
                  <a:lnTo>
                    <a:pt x="317500" y="2681839"/>
                  </a:lnTo>
                  <a:lnTo>
                    <a:pt x="158750" y="2796139"/>
                  </a:lnTo>
                  <a:lnTo>
                    <a:pt x="0" y="2681839"/>
                  </a:lnTo>
                  <a:lnTo>
                    <a:pt x="0" y="0"/>
                  </a:lnTo>
                  <a:lnTo>
                    <a:pt x="317500" y="0"/>
                  </a:lnTo>
                  <a:close/>
                </a:path>
              </a:pathLst>
            </a:custGeom>
            <a:solidFill>
              <a:srgbClr val="889688"/>
            </a:solidFill>
          </p:spPr>
        </p:sp>
        <p:sp>
          <p:nvSpPr>
            <p:cNvPr id="17" name="TextBox 17"/>
            <p:cNvSpPr txBox="1"/>
            <p:nvPr/>
          </p:nvSpPr>
          <p:spPr>
            <a:xfrm>
              <a:off x="0" y="-66675"/>
              <a:ext cx="317500" cy="2748514"/>
            </a:xfrm>
            <a:prstGeom prst="rect">
              <a:avLst/>
            </a:prstGeom>
          </p:spPr>
          <p:txBody>
            <a:bodyPr lIns="50800" tIns="50800" rIns="50800" bIns="50800" rtlCol="0" anchor="ctr"/>
            <a:lstStyle/>
            <a:p>
              <a:pPr algn="ctr">
                <a:lnSpc>
                  <a:spcPts val="3655"/>
                </a:lnSpc>
              </a:pPr>
              <a:endParaRPr/>
            </a:p>
          </p:txBody>
        </p:sp>
      </p:grpSp>
      <p:grpSp>
        <p:nvGrpSpPr>
          <p:cNvPr id="18" name="Group 18"/>
          <p:cNvGrpSpPr/>
          <p:nvPr/>
        </p:nvGrpSpPr>
        <p:grpSpPr>
          <a:xfrm rot="-5400000">
            <a:off x="3906947" y="1816775"/>
            <a:ext cx="1000917" cy="8814811"/>
            <a:chOff x="0" y="0"/>
            <a:chExt cx="317500" cy="2796139"/>
          </a:xfrm>
        </p:grpSpPr>
        <p:sp>
          <p:nvSpPr>
            <p:cNvPr id="19" name="Freeform 19"/>
            <p:cNvSpPr/>
            <p:nvPr/>
          </p:nvSpPr>
          <p:spPr>
            <a:xfrm>
              <a:off x="0" y="0"/>
              <a:ext cx="317500" cy="2796139"/>
            </a:xfrm>
            <a:custGeom>
              <a:avLst/>
              <a:gdLst/>
              <a:ahLst/>
              <a:cxnLst/>
              <a:rect l="l" t="t" r="r" b="b"/>
              <a:pathLst>
                <a:path w="317500" h="2796139">
                  <a:moveTo>
                    <a:pt x="317500" y="0"/>
                  </a:moveTo>
                  <a:lnTo>
                    <a:pt x="317500" y="2681839"/>
                  </a:lnTo>
                  <a:lnTo>
                    <a:pt x="158750" y="2796139"/>
                  </a:lnTo>
                  <a:lnTo>
                    <a:pt x="0" y="2681839"/>
                  </a:lnTo>
                  <a:lnTo>
                    <a:pt x="0" y="0"/>
                  </a:lnTo>
                  <a:lnTo>
                    <a:pt x="317500" y="0"/>
                  </a:lnTo>
                  <a:close/>
                </a:path>
              </a:pathLst>
            </a:custGeom>
            <a:solidFill>
              <a:srgbClr val="889688"/>
            </a:solidFill>
          </p:spPr>
        </p:sp>
        <p:sp>
          <p:nvSpPr>
            <p:cNvPr id="20" name="TextBox 20"/>
            <p:cNvSpPr txBox="1"/>
            <p:nvPr/>
          </p:nvSpPr>
          <p:spPr>
            <a:xfrm>
              <a:off x="0" y="-66675"/>
              <a:ext cx="317500" cy="2748514"/>
            </a:xfrm>
            <a:prstGeom prst="rect">
              <a:avLst/>
            </a:prstGeom>
          </p:spPr>
          <p:txBody>
            <a:bodyPr lIns="50800" tIns="50800" rIns="50800" bIns="50800" rtlCol="0" anchor="ctr"/>
            <a:lstStyle/>
            <a:p>
              <a:pPr algn="ctr">
                <a:lnSpc>
                  <a:spcPts val="3655"/>
                </a:lnSpc>
              </a:pPr>
              <a:endParaRPr/>
            </a:p>
          </p:txBody>
        </p:sp>
      </p:grpSp>
      <p:grpSp>
        <p:nvGrpSpPr>
          <p:cNvPr id="21" name="Group 21"/>
          <p:cNvGrpSpPr/>
          <p:nvPr/>
        </p:nvGrpSpPr>
        <p:grpSpPr>
          <a:xfrm rot="-5400000">
            <a:off x="3906947" y="3123775"/>
            <a:ext cx="1000917" cy="8814811"/>
            <a:chOff x="0" y="0"/>
            <a:chExt cx="317500" cy="2796139"/>
          </a:xfrm>
        </p:grpSpPr>
        <p:sp>
          <p:nvSpPr>
            <p:cNvPr id="22" name="Freeform 22"/>
            <p:cNvSpPr/>
            <p:nvPr/>
          </p:nvSpPr>
          <p:spPr>
            <a:xfrm>
              <a:off x="0" y="0"/>
              <a:ext cx="317500" cy="2796139"/>
            </a:xfrm>
            <a:custGeom>
              <a:avLst/>
              <a:gdLst/>
              <a:ahLst/>
              <a:cxnLst/>
              <a:rect l="l" t="t" r="r" b="b"/>
              <a:pathLst>
                <a:path w="317500" h="2796139">
                  <a:moveTo>
                    <a:pt x="317500" y="0"/>
                  </a:moveTo>
                  <a:lnTo>
                    <a:pt x="317500" y="2681839"/>
                  </a:lnTo>
                  <a:lnTo>
                    <a:pt x="158750" y="2796139"/>
                  </a:lnTo>
                  <a:lnTo>
                    <a:pt x="0" y="2681839"/>
                  </a:lnTo>
                  <a:lnTo>
                    <a:pt x="0" y="0"/>
                  </a:lnTo>
                  <a:lnTo>
                    <a:pt x="317500" y="0"/>
                  </a:lnTo>
                  <a:close/>
                </a:path>
              </a:pathLst>
            </a:custGeom>
            <a:solidFill>
              <a:srgbClr val="889688"/>
            </a:solidFill>
          </p:spPr>
        </p:sp>
        <p:sp>
          <p:nvSpPr>
            <p:cNvPr id="23" name="TextBox 23"/>
            <p:cNvSpPr txBox="1"/>
            <p:nvPr/>
          </p:nvSpPr>
          <p:spPr>
            <a:xfrm>
              <a:off x="0" y="-66675"/>
              <a:ext cx="317500" cy="2748514"/>
            </a:xfrm>
            <a:prstGeom prst="rect">
              <a:avLst/>
            </a:prstGeom>
          </p:spPr>
          <p:txBody>
            <a:bodyPr lIns="50800" tIns="50800" rIns="50800" bIns="50800" rtlCol="0" anchor="ctr"/>
            <a:lstStyle/>
            <a:p>
              <a:pPr algn="ctr">
                <a:lnSpc>
                  <a:spcPts val="3655"/>
                </a:lnSpc>
              </a:pPr>
              <a:endParaRPr/>
            </a:p>
          </p:txBody>
        </p:sp>
      </p:grpSp>
      <p:sp>
        <p:nvSpPr>
          <p:cNvPr id="24" name="Freeform 24"/>
          <p:cNvSpPr/>
          <p:nvPr/>
        </p:nvSpPr>
        <p:spPr>
          <a:xfrm rot="-10800000">
            <a:off x="-383571" y="8660289"/>
            <a:ext cx="6209751" cy="3398427"/>
          </a:xfrm>
          <a:custGeom>
            <a:avLst/>
            <a:gdLst/>
            <a:ahLst/>
            <a:cxnLst/>
            <a:rect l="l" t="t" r="r" b="b"/>
            <a:pathLst>
              <a:path w="6209751" h="3398427">
                <a:moveTo>
                  <a:pt x="0" y="0"/>
                </a:moveTo>
                <a:lnTo>
                  <a:pt x="6209751" y="0"/>
                </a:lnTo>
                <a:lnTo>
                  <a:pt x="6209751" y="3398427"/>
                </a:lnTo>
                <a:lnTo>
                  <a:pt x="0" y="33984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5" name="TextBox 25"/>
          <p:cNvSpPr txBox="1"/>
          <p:nvPr/>
        </p:nvSpPr>
        <p:spPr>
          <a:xfrm>
            <a:off x="1028700" y="1410007"/>
            <a:ext cx="10216910" cy="905368"/>
          </a:xfrm>
          <a:prstGeom prst="rect">
            <a:avLst/>
          </a:prstGeom>
        </p:spPr>
        <p:txBody>
          <a:bodyPr lIns="0" tIns="0" rIns="0" bIns="0" rtlCol="0" anchor="t">
            <a:spAutoFit/>
          </a:bodyPr>
          <a:lstStyle/>
          <a:p>
            <a:pPr marL="0" lvl="0" indent="0" algn="l">
              <a:lnSpc>
                <a:spcPts val="7198"/>
              </a:lnSpc>
              <a:spcBef>
                <a:spcPct val="0"/>
              </a:spcBef>
            </a:pPr>
            <a:r>
              <a:rPr lang="en-US" sz="6314" u="none">
                <a:solidFill>
                  <a:srgbClr val="224A50"/>
                </a:solidFill>
                <a:latin typeface="CMU Serif"/>
                <a:ea typeface="CMU Serif"/>
                <a:cs typeface="CMU Serif"/>
                <a:sym typeface="CMU Serif"/>
              </a:rPr>
              <a:t>Table Of Contents</a:t>
            </a:r>
          </a:p>
        </p:txBody>
      </p:sp>
      <p:sp>
        <p:nvSpPr>
          <p:cNvPr id="26" name="TextBox 26"/>
          <p:cNvSpPr txBox="1"/>
          <p:nvPr/>
        </p:nvSpPr>
        <p:spPr>
          <a:xfrm>
            <a:off x="9145776" y="3375243"/>
            <a:ext cx="7088376" cy="415290"/>
          </a:xfrm>
          <a:prstGeom prst="rect">
            <a:avLst/>
          </a:prstGeom>
        </p:spPr>
        <p:txBody>
          <a:bodyPr lIns="0" tIns="0" rIns="0" bIns="0" rtlCol="0" anchor="t">
            <a:spAutoFit/>
          </a:bodyPr>
          <a:lstStyle/>
          <a:p>
            <a:pPr marL="0" lvl="0" indent="0" algn="l">
              <a:lnSpc>
                <a:spcPts val="3359"/>
              </a:lnSpc>
              <a:spcBef>
                <a:spcPct val="0"/>
              </a:spcBef>
            </a:pPr>
            <a:r>
              <a:rPr lang="en-US" sz="2400" u="none">
                <a:solidFill>
                  <a:srgbClr val="FFFFFF"/>
                </a:solidFill>
                <a:latin typeface="Public Sans Bold"/>
                <a:ea typeface="Public Sans Bold"/>
                <a:cs typeface="Public Sans Bold"/>
                <a:sym typeface="Public Sans Bold"/>
              </a:rPr>
              <a:t>2. Project Definition and Objective</a:t>
            </a:r>
          </a:p>
        </p:txBody>
      </p:sp>
      <p:sp>
        <p:nvSpPr>
          <p:cNvPr id="27" name="TextBox 27"/>
          <p:cNvSpPr txBox="1"/>
          <p:nvPr/>
        </p:nvSpPr>
        <p:spPr>
          <a:xfrm>
            <a:off x="9145776" y="4682208"/>
            <a:ext cx="7088376" cy="415290"/>
          </a:xfrm>
          <a:prstGeom prst="rect">
            <a:avLst/>
          </a:prstGeom>
        </p:spPr>
        <p:txBody>
          <a:bodyPr lIns="0" tIns="0" rIns="0" bIns="0" rtlCol="0" anchor="t">
            <a:spAutoFit/>
          </a:bodyPr>
          <a:lstStyle/>
          <a:p>
            <a:pPr marL="0" lvl="0" indent="0" algn="l">
              <a:lnSpc>
                <a:spcPts val="3359"/>
              </a:lnSpc>
              <a:spcBef>
                <a:spcPct val="0"/>
              </a:spcBef>
            </a:pPr>
            <a:r>
              <a:rPr lang="en-US" sz="2400" u="none">
                <a:solidFill>
                  <a:srgbClr val="FFFFFF"/>
                </a:solidFill>
                <a:latin typeface="Public Sans Bold"/>
                <a:ea typeface="Public Sans Bold"/>
                <a:cs typeface="Public Sans Bold"/>
                <a:sym typeface="Public Sans Bold"/>
              </a:rPr>
              <a:t>4. Methodology</a:t>
            </a:r>
          </a:p>
        </p:txBody>
      </p:sp>
      <p:sp>
        <p:nvSpPr>
          <p:cNvPr id="28" name="TextBox 28"/>
          <p:cNvSpPr txBox="1"/>
          <p:nvPr/>
        </p:nvSpPr>
        <p:spPr>
          <a:xfrm>
            <a:off x="9145776" y="5989174"/>
            <a:ext cx="7088376" cy="415290"/>
          </a:xfrm>
          <a:prstGeom prst="rect">
            <a:avLst/>
          </a:prstGeom>
        </p:spPr>
        <p:txBody>
          <a:bodyPr lIns="0" tIns="0" rIns="0" bIns="0" rtlCol="0" anchor="t">
            <a:spAutoFit/>
          </a:bodyPr>
          <a:lstStyle/>
          <a:p>
            <a:pPr marL="0" lvl="0" indent="0" algn="l">
              <a:lnSpc>
                <a:spcPts val="3359"/>
              </a:lnSpc>
              <a:spcBef>
                <a:spcPct val="0"/>
              </a:spcBef>
            </a:pPr>
            <a:r>
              <a:rPr lang="en-US" sz="2400" u="none">
                <a:solidFill>
                  <a:srgbClr val="FFFFFF"/>
                </a:solidFill>
                <a:latin typeface="Public Sans Bold"/>
                <a:ea typeface="Public Sans Bold"/>
                <a:cs typeface="Public Sans Bold"/>
                <a:sym typeface="Public Sans Bold"/>
              </a:rPr>
              <a:t>6. Project Status and Timeline</a:t>
            </a:r>
          </a:p>
        </p:txBody>
      </p:sp>
      <p:sp>
        <p:nvSpPr>
          <p:cNvPr id="29" name="TextBox 29"/>
          <p:cNvSpPr txBox="1"/>
          <p:nvPr/>
        </p:nvSpPr>
        <p:spPr>
          <a:xfrm>
            <a:off x="1195968" y="3374065"/>
            <a:ext cx="7088376" cy="415290"/>
          </a:xfrm>
          <a:prstGeom prst="rect">
            <a:avLst/>
          </a:prstGeom>
        </p:spPr>
        <p:txBody>
          <a:bodyPr lIns="0" tIns="0" rIns="0" bIns="0" rtlCol="0" anchor="t">
            <a:spAutoFit/>
          </a:bodyPr>
          <a:lstStyle/>
          <a:p>
            <a:pPr marL="0" lvl="0" indent="0" algn="l">
              <a:lnSpc>
                <a:spcPts val="3359"/>
              </a:lnSpc>
              <a:spcBef>
                <a:spcPct val="0"/>
              </a:spcBef>
            </a:pPr>
            <a:r>
              <a:rPr lang="en-US" sz="2400" u="none">
                <a:solidFill>
                  <a:srgbClr val="FFFFFF"/>
                </a:solidFill>
                <a:latin typeface="Public Sans Bold"/>
                <a:ea typeface="Public Sans Bold"/>
                <a:cs typeface="Public Sans Bold"/>
                <a:sym typeface="Public Sans Bold"/>
              </a:rPr>
              <a:t>1. Introduction</a:t>
            </a:r>
          </a:p>
        </p:txBody>
      </p:sp>
      <p:sp>
        <p:nvSpPr>
          <p:cNvPr id="30" name="TextBox 30"/>
          <p:cNvSpPr txBox="1"/>
          <p:nvPr/>
        </p:nvSpPr>
        <p:spPr>
          <a:xfrm>
            <a:off x="1028700" y="4682208"/>
            <a:ext cx="7088376" cy="415290"/>
          </a:xfrm>
          <a:prstGeom prst="rect">
            <a:avLst/>
          </a:prstGeom>
        </p:spPr>
        <p:txBody>
          <a:bodyPr lIns="0" tIns="0" rIns="0" bIns="0" rtlCol="0" anchor="t">
            <a:spAutoFit/>
          </a:bodyPr>
          <a:lstStyle/>
          <a:p>
            <a:pPr marL="0" lvl="0" indent="0" algn="l">
              <a:lnSpc>
                <a:spcPts val="3359"/>
              </a:lnSpc>
              <a:spcBef>
                <a:spcPct val="0"/>
              </a:spcBef>
            </a:pPr>
            <a:r>
              <a:rPr lang="en-US" sz="2400" u="none">
                <a:solidFill>
                  <a:srgbClr val="FFFFFF"/>
                </a:solidFill>
                <a:latin typeface="Public Sans Bold"/>
                <a:ea typeface="Public Sans Bold"/>
                <a:cs typeface="Public Sans Bold"/>
                <a:sym typeface="Public Sans Bold"/>
              </a:rPr>
              <a:t>3. About The Project and Significance</a:t>
            </a:r>
          </a:p>
        </p:txBody>
      </p:sp>
      <p:sp>
        <p:nvSpPr>
          <p:cNvPr id="31" name="TextBox 31"/>
          <p:cNvSpPr txBox="1"/>
          <p:nvPr/>
        </p:nvSpPr>
        <p:spPr>
          <a:xfrm>
            <a:off x="1028700" y="5989174"/>
            <a:ext cx="7088376" cy="415290"/>
          </a:xfrm>
          <a:prstGeom prst="rect">
            <a:avLst/>
          </a:prstGeom>
        </p:spPr>
        <p:txBody>
          <a:bodyPr lIns="0" tIns="0" rIns="0" bIns="0" rtlCol="0" anchor="t">
            <a:spAutoFit/>
          </a:bodyPr>
          <a:lstStyle/>
          <a:p>
            <a:pPr marL="0" lvl="0" indent="0" algn="l">
              <a:lnSpc>
                <a:spcPts val="3359"/>
              </a:lnSpc>
              <a:spcBef>
                <a:spcPct val="0"/>
              </a:spcBef>
            </a:pPr>
            <a:r>
              <a:rPr lang="en-US" sz="2400" u="none">
                <a:solidFill>
                  <a:srgbClr val="FFFFFF"/>
                </a:solidFill>
                <a:latin typeface="Public Sans Bold"/>
                <a:ea typeface="Public Sans Bold"/>
                <a:cs typeface="Public Sans Bold"/>
                <a:sym typeface="Public Sans Bold"/>
              </a:rPr>
              <a:t>5. Data Analysis</a:t>
            </a:r>
          </a:p>
        </p:txBody>
      </p:sp>
      <p:sp>
        <p:nvSpPr>
          <p:cNvPr id="32" name="TextBox 32"/>
          <p:cNvSpPr txBox="1"/>
          <p:nvPr/>
        </p:nvSpPr>
        <p:spPr>
          <a:xfrm>
            <a:off x="1028700" y="7296139"/>
            <a:ext cx="7088376" cy="415290"/>
          </a:xfrm>
          <a:prstGeom prst="rect">
            <a:avLst/>
          </a:prstGeom>
        </p:spPr>
        <p:txBody>
          <a:bodyPr lIns="0" tIns="0" rIns="0" bIns="0" rtlCol="0" anchor="t">
            <a:spAutoFit/>
          </a:bodyPr>
          <a:lstStyle/>
          <a:p>
            <a:pPr marL="0" lvl="0" indent="0" algn="l">
              <a:lnSpc>
                <a:spcPts val="3359"/>
              </a:lnSpc>
              <a:spcBef>
                <a:spcPct val="0"/>
              </a:spcBef>
            </a:pPr>
            <a:r>
              <a:rPr lang="en-US" sz="2400" u="none">
                <a:solidFill>
                  <a:srgbClr val="FFFFFF"/>
                </a:solidFill>
                <a:latin typeface="Public Sans Bold"/>
                <a:ea typeface="Public Sans Bold"/>
                <a:cs typeface="Public Sans Bold"/>
                <a:sym typeface="Public Sans Bold"/>
              </a:rPr>
              <a:t>7. Conclusion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grpSp>
        <p:nvGrpSpPr>
          <p:cNvPr id="3" name="Group 3"/>
          <p:cNvGrpSpPr/>
          <p:nvPr/>
        </p:nvGrpSpPr>
        <p:grpSpPr>
          <a:xfrm>
            <a:off x="1800186" y="3882655"/>
            <a:ext cx="4241267" cy="1168400"/>
            <a:chOff x="0" y="0"/>
            <a:chExt cx="1117041" cy="307727"/>
          </a:xfrm>
        </p:grpSpPr>
        <p:sp>
          <p:nvSpPr>
            <p:cNvPr id="4" name="Freeform 4"/>
            <p:cNvSpPr/>
            <p:nvPr/>
          </p:nvSpPr>
          <p:spPr>
            <a:xfrm>
              <a:off x="0" y="0"/>
              <a:ext cx="1117042" cy="307727"/>
            </a:xfrm>
            <a:custGeom>
              <a:avLst/>
              <a:gdLst/>
              <a:ahLst/>
              <a:cxnLst/>
              <a:rect l="l" t="t" r="r" b="b"/>
              <a:pathLst>
                <a:path w="1117042" h="307727">
                  <a:moveTo>
                    <a:pt x="94920" y="0"/>
                  </a:moveTo>
                  <a:lnTo>
                    <a:pt x="1022122" y="0"/>
                  </a:lnTo>
                  <a:cubicBezTo>
                    <a:pt x="1074544" y="0"/>
                    <a:pt x="1117042" y="42497"/>
                    <a:pt x="1117042" y="94920"/>
                  </a:cubicBezTo>
                  <a:lnTo>
                    <a:pt x="1117042" y="212807"/>
                  </a:lnTo>
                  <a:cubicBezTo>
                    <a:pt x="1117042" y="265230"/>
                    <a:pt x="1074544" y="307727"/>
                    <a:pt x="1022122" y="307727"/>
                  </a:cubicBezTo>
                  <a:lnTo>
                    <a:pt x="94920" y="307727"/>
                  </a:lnTo>
                  <a:cubicBezTo>
                    <a:pt x="42497" y="307727"/>
                    <a:pt x="0" y="265230"/>
                    <a:pt x="0" y="212807"/>
                  </a:cubicBezTo>
                  <a:lnTo>
                    <a:pt x="0" y="94920"/>
                  </a:lnTo>
                  <a:cubicBezTo>
                    <a:pt x="0" y="42497"/>
                    <a:pt x="42497" y="0"/>
                    <a:pt x="94920" y="0"/>
                  </a:cubicBezTo>
                  <a:close/>
                </a:path>
              </a:pathLst>
            </a:custGeom>
            <a:solidFill>
              <a:srgbClr val="FFFFFF"/>
            </a:solidFill>
            <a:ln w="38100" cap="rnd">
              <a:solidFill>
                <a:srgbClr val="48868F"/>
              </a:solidFill>
              <a:prstDash val="solid"/>
              <a:round/>
            </a:ln>
          </p:spPr>
        </p:sp>
        <p:sp>
          <p:nvSpPr>
            <p:cNvPr id="5" name="TextBox 5"/>
            <p:cNvSpPr txBox="1"/>
            <p:nvPr/>
          </p:nvSpPr>
          <p:spPr>
            <a:xfrm>
              <a:off x="0" y="-66675"/>
              <a:ext cx="1117041" cy="374402"/>
            </a:xfrm>
            <a:prstGeom prst="rect">
              <a:avLst/>
            </a:prstGeom>
          </p:spPr>
          <p:txBody>
            <a:bodyPr lIns="50800" tIns="50800" rIns="50800" bIns="50800" rtlCol="0" anchor="ctr"/>
            <a:lstStyle/>
            <a:p>
              <a:pPr algn="ctr">
                <a:lnSpc>
                  <a:spcPts val="3655"/>
                </a:lnSpc>
              </a:pPr>
              <a:endParaRPr/>
            </a:p>
          </p:txBody>
        </p:sp>
      </p:grpSp>
      <p:grpSp>
        <p:nvGrpSpPr>
          <p:cNvPr id="6" name="Group 6"/>
          <p:cNvGrpSpPr/>
          <p:nvPr/>
        </p:nvGrpSpPr>
        <p:grpSpPr>
          <a:xfrm>
            <a:off x="1028700" y="3662840"/>
            <a:ext cx="1542971" cy="154297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9688"/>
            </a:solidFill>
          </p:spPr>
        </p:sp>
        <p:sp>
          <p:nvSpPr>
            <p:cNvPr id="8" name="TextBox 8"/>
            <p:cNvSpPr txBox="1"/>
            <p:nvPr/>
          </p:nvSpPr>
          <p:spPr>
            <a:xfrm>
              <a:off x="76200" y="9525"/>
              <a:ext cx="660400" cy="727075"/>
            </a:xfrm>
            <a:prstGeom prst="rect">
              <a:avLst/>
            </a:prstGeom>
          </p:spPr>
          <p:txBody>
            <a:bodyPr lIns="50800" tIns="50800" rIns="50800" bIns="50800" rtlCol="0" anchor="ctr"/>
            <a:lstStyle/>
            <a:p>
              <a:pPr algn="ctr">
                <a:lnSpc>
                  <a:spcPts val="3655"/>
                </a:lnSpc>
              </a:pPr>
              <a:endParaRPr/>
            </a:p>
          </p:txBody>
        </p:sp>
      </p:grpSp>
      <p:grpSp>
        <p:nvGrpSpPr>
          <p:cNvPr id="9" name="Group 9"/>
          <p:cNvGrpSpPr/>
          <p:nvPr/>
        </p:nvGrpSpPr>
        <p:grpSpPr>
          <a:xfrm>
            <a:off x="7541215" y="3882655"/>
            <a:ext cx="4241267" cy="1168400"/>
            <a:chOff x="0" y="0"/>
            <a:chExt cx="1117041" cy="307727"/>
          </a:xfrm>
        </p:grpSpPr>
        <p:sp>
          <p:nvSpPr>
            <p:cNvPr id="10" name="Freeform 10"/>
            <p:cNvSpPr/>
            <p:nvPr/>
          </p:nvSpPr>
          <p:spPr>
            <a:xfrm>
              <a:off x="0" y="0"/>
              <a:ext cx="1117042" cy="307727"/>
            </a:xfrm>
            <a:custGeom>
              <a:avLst/>
              <a:gdLst/>
              <a:ahLst/>
              <a:cxnLst/>
              <a:rect l="l" t="t" r="r" b="b"/>
              <a:pathLst>
                <a:path w="1117042" h="307727">
                  <a:moveTo>
                    <a:pt x="94920" y="0"/>
                  </a:moveTo>
                  <a:lnTo>
                    <a:pt x="1022122" y="0"/>
                  </a:lnTo>
                  <a:cubicBezTo>
                    <a:pt x="1074544" y="0"/>
                    <a:pt x="1117042" y="42497"/>
                    <a:pt x="1117042" y="94920"/>
                  </a:cubicBezTo>
                  <a:lnTo>
                    <a:pt x="1117042" y="212807"/>
                  </a:lnTo>
                  <a:cubicBezTo>
                    <a:pt x="1117042" y="265230"/>
                    <a:pt x="1074544" y="307727"/>
                    <a:pt x="1022122" y="307727"/>
                  </a:cubicBezTo>
                  <a:lnTo>
                    <a:pt x="94920" y="307727"/>
                  </a:lnTo>
                  <a:cubicBezTo>
                    <a:pt x="42497" y="307727"/>
                    <a:pt x="0" y="265230"/>
                    <a:pt x="0" y="212807"/>
                  </a:cubicBezTo>
                  <a:lnTo>
                    <a:pt x="0" y="94920"/>
                  </a:lnTo>
                  <a:cubicBezTo>
                    <a:pt x="0" y="42497"/>
                    <a:pt x="42497" y="0"/>
                    <a:pt x="94920" y="0"/>
                  </a:cubicBezTo>
                  <a:close/>
                </a:path>
              </a:pathLst>
            </a:custGeom>
            <a:solidFill>
              <a:srgbClr val="FFFFFF"/>
            </a:solidFill>
            <a:ln w="38100" cap="rnd">
              <a:solidFill>
                <a:srgbClr val="889688"/>
              </a:solidFill>
              <a:prstDash val="solid"/>
              <a:round/>
            </a:ln>
          </p:spPr>
        </p:sp>
        <p:sp>
          <p:nvSpPr>
            <p:cNvPr id="11" name="TextBox 11"/>
            <p:cNvSpPr txBox="1"/>
            <p:nvPr/>
          </p:nvSpPr>
          <p:spPr>
            <a:xfrm>
              <a:off x="0" y="-66675"/>
              <a:ext cx="1117041" cy="374402"/>
            </a:xfrm>
            <a:prstGeom prst="rect">
              <a:avLst/>
            </a:prstGeom>
          </p:spPr>
          <p:txBody>
            <a:bodyPr lIns="50800" tIns="50800" rIns="50800" bIns="50800" rtlCol="0" anchor="ctr"/>
            <a:lstStyle/>
            <a:p>
              <a:pPr algn="ctr">
                <a:lnSpc>
                  <a:spcPts val="3655"/>
                </a:lnSpc>
              </a:pPr>
              <a:r>
                <a:rPr lang="en-US" sz="2610">
                  <a:solidFill>
                    <a:srgbClr val="000000"/>
                  </a:solidFill>
                  <a:latin typeface="Public Sans Bold"/>
                  <a:ea typeface="Public Sans Bold"/>
                  <a:cs typeface="Public Sans Bold"/>
                  <a:sym typeface="Public Sans Bold"/>
                </a:rPr>
                <a:t>Objectives</a:t>
              </a:r>
            </a:p>
          </p:txBody>
        </p:sp>
      </p:grpSp>
      <p:grpSp>
        <p:nvGrpSpPr>
          <p:cNvPr id="12" name="Group 12"/>
          <p:cNvGrpSpPr/>
          <p:nvPr/>
        </p:nvGrpSpPr>
        <p:grpSpPr>
          <a:xfrm>
            <a:off x="6769729" y="3662840"/>
            <a:ext cx="1542971" cy="154297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9688"/>
            </a:solidFill>
          </p:spPr>
        </p:sp>
        <p:sp>
          <p:nvSpPr>
            <p:cNvPr id="14" name="TextBox 14"/>
            <p:cNvSpPr txBox="1"/>
            <p:nvPr/>
          </p:nvSpPr>
          <p:spPr>
            <a:xfrm>
              <a:off x="76200" y="9525"/>
              <a:ext cx="660400" cy="727075"/>
            </a:xfrm>
            <a:prstGeom prst="rect">
              <a:avLst/>
            </a:prstGeom>
          </p:spPr>
          <p:txBody>
            <a:bodyPr lIns="50800" tIns="50800" rIns="50800" bIns="50800" rtlCol="0" anchor="ctr"/>
            <a:lstStyle/>
            <a:p>
              <a:pPr algn="ctr">
                <a:lnSpc>
                  <a:spcPts val="3655"/>
                </a:lnSpc>
              </a:pPr>
              <a:endParaRPr/>
            </a:p>
          </p:txBody>
        </p:sp>
      </p:grpSp>
      <p:grpSp>
        <p:nvGrpSpPr>
          <p:cNvPr id="15" name="Group 15"/>
          <p:cNvGrpSpPr/>
          <p:nvPr/>
        </p:nvGrpSpPr>
        <p:grpSpPr>
          <a:xfrm>
            <a:off x="13018033" y="3975100"/>
            <a:ext cx="4241267" cy="1168400"/>
            <a:chOff x="0" y="0"/>
            <a:chExt cx="1117041" cy="307727"/>
          </a:xfrm>
        </p:grpSpPr>
        <p:sp>
          <p:nvSpPr>
            <p:cNvPr id="16" name="Freeform 16"/>
            <p:cNvSpPr/>
            <p:nvPr/>
          </p:nvSpPr>
          <p:spPr>
            <a:xfrm>
              <a:off x="0" y="0"/>
              <a:ext cx="1117042" cy="307727"/>
            </a:xfrm>
            <a:custGeom>
              <a:avLst/>
              <a:gdLst/>
              <a:ahLst/>
              <a:cxnLst/>
              <a:rect l="l" t="t" r="r" b="b"/>
              <a:pathLst>
                <a:path w="1117042" h="307727">
                  <a:moveTo>
                    <a:pt x="94920" y="0"/>
                  </a:moveTo>
                  <a:lnTo>
                    <a:pt x="1022122" y="0"/>
                  </a:lnTo>
                  <a:cubicBezTo>
                    <a:pt x="1074544" y="0"/>
                    <a:pt x="1117042" y="42497"/>
                    <a:pt x="1117042" y="94920"/>
                  </a:cubicBezTo>
                  <a:lnTo>
                    <a:pt x="1117042" y="212807"/>
                  </a:lnTo>
                  <a:cubicBezTo>
                    <a:pt x="1117042" y="265230"/>
                    <a:pt x="1074544" y="307727"/>
                    <a:pt x="1022122" y="307727"/>
                  </a:cubicBezTo>
                  <a:lnTo>
                    <a:pt x="94920" y="307727"/>
                  </a:lnTo>
                  <a:cubicBezTo>
                    <a:pt x="42497" y="307727"/>
                    <a:pt x="0" y="265230"/>
                    <a:pt x="0" y="212807"/>
                  </a:cubicBezTo>
                  <a:lnTo>
                    <a:pt x="0" y="94920"/>
                  </a:lnTo>
                  <a:cubicBezTo>
                    <a:pt x="0" y="42497"/>
                    <a:pt x="42497" y="0"/>
                    <a:pt x="94920" y="0"/>
                  </a:cubicBezTo>
                  <a:close/>
                </a:path>
              </a:pathLst>
            </a:custGeom>
            <a:solidFill>
              <a:srgbClr val="FFFFFF"/>
            </a:solidFill>
            <a:ln w="38100" cap="rnd">
              <a:solidFill>
                <a:srgbClr val="67A4AD"/>
              </a:solidFill>
              <a:prstDash val="solid"/>
              <a:round/>
            </a:ln>
          </p:spPr>
        </p:sp>
        <p:sp>
          <p:nvSpPr>
            <p:cNvPr id="17" name="TextBox 17"/>
            <p:cNvSpPr txBox="1"/>
            <p:nvPr/>
          </p:nvSpPr>
          <p:spPr>
            <a:xfrm>
              <a:off x="0" y="-66675"/>
              <a:ext cx="1117041" cy="374402"/>
            </a:xfrm>
            <a:prstGeom prst="rect">
              <a:avLst/>
            </a:prstGeom>
          </p:spPr>
          <p:txBody>
            <a:bodyPr lIns="50800" tIns="50800" rIns="50800" bIns="50800" rtlCol="0" anchor="ctr"/>
            <a:lstStyle/>
            <a:p>
              <a:pPr algn="ctr">
                <a:lnSpc>
                  <a:spcPts val="3655"/>
                </a:lnSpc>
              </a:pPr>
              <a:endParaRPr/>
            </a:p>
          </p:txBody>
        </p:sp>
      </p:grpSp>
      <p:grpSp>
        <p:nvGrpSpPr>
          <p:cNvPr id="18" name="Group 18"/>
          <p:cNvGrpSpPr/>
          <p:nvPr/>
        </p:nvGrpSpPr>
        <p:grpSpPr>
          <a:xfrm>
            <a:off x="12246548" y="3662840"/>
            <a:ext cx="1542971" cy="1542971"/>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89688"/>
            </a:solidFill>
          </p:spPr>
        </p:sp>
        <p:sp>
          <p:nvSpPr>
            <p:cNvPr id="20" name="TextBox 20"/>
            <p:cNvSpPr txBox="1"/>
            <p:nvPr/>
          </p:nvSpPr>
          <p:spPr>
            <a:xfrm>
              <a:off x="76200" y="9525"/>
              <a:ext cx="660400" cy="727075"/>
            </a:xfrm>
            <a:prstGeom prst="rect">
              <a:avLst/>
            </a:prstGeom>
          </p:spPr>
          <p:txBody>
            <a:bodyPr lIns="50800" tIns="50800" rIns="50800" bIns="50800" rtlCol="0" anchor="ctr"/>
            <a:lstStyle/>
            <a:p>
              <a:pPr algn="ctr">
                <a:lnSpc>
                  <a:spcPts val="3655"/>
                </a:lnSpc>
              </a:pPr>
              <a:endParaRPr/>
            </a:p>
          </p:txBody>
        </p:sp>
      </p:grpSp>
      <p:sp>
        <p:nvSpPr>
          <p:cNvPr id="21" name="Freeform 21"/>
          <p:cNvSpPr/>
          <p:nvPr/>
        </p:nvSpPr>
        <p:spPr>
          <a:xfrm rot="-10800000">
            <a:off x="-1550128" y="-1699214"/>
            <a:ext cx="6209751" cy="3398427"/>
          </a:xfrm>
          <a:custGeom>
            <a:avLst/>
            <a:gdLst/>
            <a:ahLst/>
            <a:cxnLst/>
            <a:rect l="l" t="t" r="r" b="b"/>
            <a:pathLst>
              <a:path w="6209751" h="3398427">
                <a:moveTo>
                  <a:pt x="0" y="0"/>
                </a:moveTo>
                <a:lnTo>
                  <a:pt x="6209751" y="0"/>
                </a:lnTo>
                <a:lnTo>
                  <a:pt x="6209751" y="3398428"/>
                </a:lnTo>
                <a:lnTo>
                  <a:pt x="0" y="33984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2" name="TextBox 22"/>
          <p:cNvSpPr txBox="1"/>
          <p:nvPr/>
        </p:nvSpPr>
        <p:spPr>
          <a:xfrm>
            <a:off x="4070590" y="1423972"/>
            <a:ext cx="10146820" cy="1810243"/>
          </a:xfrm>
          <a:prstGeom prst="rect">
            <a:avLst/>
          </a:prstGeom>
        </p:spPr>
        <p:txBody>
          <a:bodyPr lIns="0" tIns="0" rIns="0" bIns="0" rtlCol="0" anchor="t">
            <a:spAutoFit/>
          </a:bodyPr>
          <a:lstStyle/>
          <a:p>
            <a:pPr marL="0" lvl="0" indent="0" algn="ctr">
              <a:lnSpc>
                <a:spcPts val="7198"/>
              </a:lnSpc>
              <a:spcBef>
                <a:spcPct val="0"/>
              </a:spcBef>
            </a:pPr>
            <a:r>
              <a:rPr lang="en-US" sz="6314" u="none">
                <a:solidFill>
                  <a:srgbClr val="224A50"/>
                </a:solidFill>
                <a:latin typeface="CMU Serif"/>
                <a:ea typeface="CMU Serif"/>
                <a:cs typeface="CMU Serif"/>
                <a:sym typeface="CMU Serif"/>
              </a:rPr>
              <a:t>What I Am</a:t>
            </a:r>
          </a:p>
          <a:p>
            <a:pPr marL="0" lvl="0" indent="0" algn="ctr">
              <a:lnSpc>
                <a:spcPts val="7198"/>
              </a:lnSpc>
              <a:spcBef>
                <a:spcPct val="0"/>
              </a:spcBef>
            </a:pPr>
            <a:r>
              <a:rPr lang="en-US" sz="6314" u="none">
                <a:solidFill>
                  <a:srgbClr val="224A50"/>
                </a:solidFill>
                <a:latin typeface="CMU Serif"/>
                <a:ea typeface="CMU Serif"/>
                <a:cs typeface="CMU Serif"/>
                <a:sym typeface="CMU Serif"/>
              </a:rPr>
              <a:t>Working On</a:t>
            </a:r>
          </a:p>
        </p:txBody>
      </p:sp>
      <p:sp>
        <p:nvSpPr>
          <p:cNvPr id="23" name="TextBox 23"/>
          <p:cNvSpPr txBox="1"/>
          <p:nvPr/>
        </p:nvSpPr>
        <p:spPr>
          <a:xfrm>
            <a:off x="1028700" y="5167711"/>
            <a:ext cx="5012752" cy="5014595"/>
          </a:xfrm>
          <a:prstGeom prst="rect">
            <a:avLst/>
          </a:prstGeom>
        </p:spPr>
        <p:txBody>
          <a:bodyPr lIns="0" tIns="0" rIns="0" bIns="0" rtlCol="0" anchor="t">
            <a:spAutoFit/>
          </a:bodyPr>
          <a:lstStyle/>
          <a:p>
            <a:pPr marL="367031" lvl="1" indent="-183515" algn="l">
              <a:lnSpc>
                <a:spcPts val="2380"/>
              </a:lnSpc>
              <a:buAutoNum type="arabicPeriod"/>
            </a:pPr>
            <a:r>
              <a:rPr lang="en-US" sz="1700">
                <a:solidFill>
                  <a:srgbClr val="224A50"/>
                </a:solidFill>
                <a:latin typeface="Public Sans"/>
                <a:ea typeface="Public Sans"/>
                <a:cs typeface="Public Sans"/>
                <a:sym typeface="Public Sans"/>
              </a:rPr>
              <a:t>The growing complexity of healthcare systems and the rise of chronic diseases necessitate innovative solutions to improve patient care and outcomes.</a:t>
            </a:r>
          </a:p>
          <a:p>
            <a:pPr marL="367031" lvl="1" indent="-183515" algn="l">
              <a:lnSpc>
                <a:spcPts val="2380"/>
              </a:lnSpc>
              <a:buAutoNum type="arabicPeriod"/>
            </a:pPr>
            <a:r>
              <a:rPr lang="en-US" sz="1700">
                <a:solidFill>
                  <a:srgbClr val="224A50"/>
                </a:solidFill>
                <a:latin typeface="Public Sans"/>
                <a:ea typeface="Public Sans"/>
                <a:cs typeface="Public Sans"/>
                <a:sym typeface="Public Sans"/>
              </a:rPr>
              <a:t> Predictive analytics, using extensive healthcare data, offers a promising approach for early risk detection and preventive care. </a:t>
            </a:r>
          </a:p>
          <a:p>
            <a:pPr marL="367031" lvl="1" indent="-183515" algn="l">
              <a:lnSpc>
                <a:spcPts val="2380"/>
              </a:lnSpc>
              <a:buAutoNum type="arabicPeriod"/>
            </a:pPr>
            <a:r>
              <a:rPr lang="en-US" sz="1700">
                <a:solidFill>
                  <a:srgbClr val="224A50"/>
                </a:solidFill>
                <a:latin typeface="Public Sans"/>
                <a:ea typeface="Public Sans"/>
                <a:cs typeface="Public Sans"/>
                <a:sym typeface="Public Sans"/>
              </a:rPr>
              <a:t>This report explores the development and applying of a predictive analytics model to identify patients at risk of adverse health events.</a:t>
            </a:r>
          </a:p>
          <a:p>
            <a:pPr marL="367031" lvl="1" indent="-183515" algn="l">
              <a:lnSpc>
                <a:spcPts val="2380"/>
              </a:lnSpc>
              <a:buAutoNum type="arabicPeriod"/>
            </a:pPr>
            <a:r>
              <a:rPr lang="en-US" sz="1700">
                <a:solidFill>
                  <a:srgbClr val="224A50"/>
                </a:solidFill>
                <a:latin typeface="Public Sans"/>
                <a:ea typeface="Public Sans"/>
                <a:cs typeface="Public Sans"/>
                <a:sym typeface="Public Sans"/>
              </a:rPr>
              <a:t> By analyzing historical and real-time patient data, the model can provide early warnings, allowing healthcare providers to intervene proactively.</a:t>
            </a:r>
          </a:p>
          <a:p>
            <a:pPr algn="l">
              <a:lnSpc>
                <a:spcPts val="2380"/>
              </a:lnSpc>
            </a:pPr>
            <a:endParaRPr lang="en-US" sz="1700">
              <a:solidFill>
                <a:srgbClr val="224A50"/>
              </a:solidFill>
              <a:latin typeface="Public Sans"/>
              <a:ea typeface="Public Sans"/>
              <a:cs typeface="Public Sans"/>
              <a:sym typeface="Public Sans"/>
            </a:endParaRPr>
          </a:p>
          <a:p>
            <a:pPr marL="0" lvl="0" indent="0" algn="l">
              <a:lnSpc>
                <a:spcPts val="2380"/>
              </a:lnSpc>
              <a:spcBef>
                <a:spcPct val="0"/>
              </a:spcBef>
            </a:pPr>
            <a:endParaRPr lang="en-US" sz="1700">
              <a:solidFill>
                <a:srgbClr val="224A50"/>
              </a:solidFill>
              <a:latin typeface="Public Sans"/>
              <a:ea typeface="Public Sans"/>
              <a:cs typeface="Public Sans"/>
              <a:sym typeface="Public Sans"/>
            </a:endParaRPr>
          </a:p>
        </p:txBody>
      </p:sp>
      <p:sp>
        <p:nvSpPr>
          <p:cNvPr id="24" name="TextBox 24"/>
          <p:cNvSpPr txBox="1"/>
          <p:nvPr/>
        </p:nvSpPr>
        <p:spPr>
          <a:xfrm>
            <a:off x="6769729" y="5167711"/>
            <a:ext cx="5012752" cy="3833495"/>
          </a:xfrm>
          <a:prstGeom prst="rect">
            <a:avLst/>
          </a:prstGeom>
        </p:spPr>
        <p:txBody>
          <a:bodyPr lIns="0" tIns="0" rIns="0" bIns="0" rtlCol="0" anchor="t">
            <a:spAutoFit/>
          </a:bodyPr>
          <a:lstStyle/>
          <a:p>
            <a:pPr marL="367031" lvl="1" indent="-183515" algn="l">
              <a:lnSpc>
                <a:spcPts val="2380"/>
              </a:lnSpc>
              <a:buAutoNum type="arabicPeriod"/>
            </a:pPr>
            <a:r>
              <a:rPr lang="en-US" sz="1700">
                <a:solidFill>
                  <a:srgbClr val="224A50"/>
                </a:solidFill>
                <a:latin typeface="Public Sans"/>
                <a:ea typeface="Public Sans"/>
                <a:cs typeface="Public Sans"/>
                <a:sym typeface="Public Sans"/>
              </a:rPr>
              <a:t>The study reviews predictive analytics in healthcare, emphasizing early risk detection, patient monitoring, and preventive care. </a:t>
            </a:r>
          </a:p>
          <a:p>
            <a:pPr marL="367031" lvl="1" indent="-183515" algn="l">
              <a:lnSpc>
                <a:spcPts val="2380"/>
              </a:lnSpc>
              <a:buAutoNum type="arabicPeriod"/>
            </a:pPr>
            <a:r>
              <a:rPr lang="en-US" sz="1700">
                <a:solidFill>
                  <a:srgbClr val="224A50"/>
                </a:solidFill>
                <a:latin typeface="Public Sans"/>
                <a:ea typeface="Public Sans"/>
                <a:cs typeface="Public Sans"/>
                <a:sym typeface="Public Sans"/>
              </a:rPr>
              <a:t> It details the processes of data collection, preprocessing, model development, and evaluation, focusing on algorithm selection and validation. Key insights from data analysis are presented, leading to model implementation. </a:t>
            </a:r>
          </a:p>
          <a:p>
            <a:pPr marL="367031" lvl="1" indent="-183515" algn="l">
              <a:lnSpc>
                <a:spcPts val="2380"/>
              </a:lnSpc>
              <a:spcBef>
                <a:spcPct val="0"/>
              </a:spcBef>
              <a:buAutoNum type="arabicPeriod"/>
            </a:pPr>
            <a:r>
              <a:rPr lang="en-US" sz="1700">
                <a:solidFill>
                  <a:srgbClr val="224A50"/>
                </a:solidFill>
                <a:latin typeface="Public Sans"/>
                <a:ea typeface="Public Sans"/>
                <a:cs typeface="Public Sans"/>
                <a:sym typeface="Public Sans"/>
              </a:rPr>
              <a:t>The system architecture, integration with healthcare systems, and deployment strategies ensure seamless operation and user engagement.</a:t>
            </a:r>
          </a:p>
        </p:txBody>
      </p:sp>
      <p:sp>
        <p:nvSpPr>
          <p:cNvPr id="25" name="TextBox 25"/>
          <p:cNvSpPr txBox="1"/>
          <p:nvPr/>
        </p:nvSpPr>
        <p:spPr>
          <a:xfrm>
            <a:off x="12467795" y="5167711"/>
            <a:ext cx="5012752" cy="5309870"/>
          </a:xfrm>
          <a:prstGeom prst="rect">
            <a:avLst/>
          </a:prstGeom>
        </p:spPr>
        <p:txBody>
          <a:bodyPr lIns="0" tIns="0" rIns="0" bIns="0" rtlCol="0" anchor="t">
            <a:spAutoFit/>
          </a:bodyPr>
          <a:lstStyle/>
          <a:p>
            <a:pPr marL="367031" lvl="1" indent="-183515" algn="l">
              <a:lnSpc>
                <a:spcPts val="2380"/>
              </a:lnSpc>
              <a:buAutoNum type="arabicPeriod"/>
            </a:pPr>
            <a:r>
              <a:rPr lang="en-US" sz="1700">
                <a:solidFill>
                  <a:srgbClr val="224A50"/>
                </a:solidFill>
                <a:latin typeface="Public Sans"/>
                <a:ea typeface="Public Sans"/>
                <a:cs typeface="Public Sans"/>
                <a:sym typeface="Public Sans"/>
              </a:rPr>
              <a:t>The model demonstrates effectiveness with high accuracy, precision, recall, and ROC-AUC. </a:t>
            </a:r>
          </a:p>
          <a:p>
            <a:pPr marL="367031" lvl="1" indent="-183515" algn="l">
              <a:lnSpc>
                <a:spcPts val="2380"/>
              </a:lnSpc>
              <a:buAutoNum type="arabicPeriod"/>
            </a:pPr>
            <a:r>
              <a:rPr lang="en-US" sz="1700">
                <a:solidFill>
                  <a:srgbClr val="224A50"/>
                </a:solidFill>
                <a:latin typeface="Public Sans"/>
                <a:ea typeface="Public Sans"/>
                <a:cs typeface="Public Sans"/>
                <a:sym typeface="Public Sans"/>
              </a:rPr>
              <a:t>Case studies show improved patient outcomes and operational efficiencies. The discussion covers result interpretation, ethical considerations like data privacy and bias, and healthcare implications. </a:t>
            </a:r>
          </a:p>
          <a:p>
            <a:pPr marL="367031" lvl="1" indent="-183515" algn="l">
              <a:lnSpc>
                <a:spcPts val="2380"/>
              </a:lnSpc>
              <a:buAutoNum type="arabicPeriod"/>
            </a:pPr>
            <a:r>
              <a:rPr lang="en-US" sz="1700">
                <a:solidFill>
                  <a:srgbClr val="224A50"/>
                </a:solidFill>
                <a:latin typeface="Public Sans"/>
                <a:ea typeface="Public Sans"/>
                <a:cs typeface="Public Sans"/>
                <a:sym typeface="Public Sans"/>
              </a:rPr>
              <a:t>Challenges include technical obstacles, data quality issues, and regulatory concerns. Recommendations highlight model improvement, expansion to other conditions, and long-term monitoring, underscoring predictive analytics' potential to transform healthcare through early intervention and preventive care.</a:t>
            </a:r>
          </a:p>
          <a:p>
            <a:pPr algn="l">
              <a:lnSpc>
                <a:spcPts val="2380"/>
              </a:lnSpc>
            </a:pPr>
            <a:endParaRPr lang="en-US" sz="1700">
              <a:solidFill>
                <a:srgbClr val="224A50"/>
              </a:solidFill>
              <a:latin typeface="Public Sans"/>
              <a:ea typeface="Public Sans"/>
              <a:cs typeface="Public Sans"/>
              <a:sym typeface="Public Sans"/>
            </a:endParaRPr>
          </a:p>
          <a:p>
            <a:pPr marL="0" lvl="0" indent="0" algn="l">
              <a:lnSpc>
                <a:spcPts val="2380"/>
              </a:lnSpc>
              <a:spcBef>
                <a:spcPct val="0"/>
              </a:spcBef>
            </a:pPr>
            <a:endParaRPr lang="en-US" sz="1700">
              <a:solidFill>
                <a:srgbClr val="224A50"/>
              </a:solidFill>
              <a:latin typeface="Public Sans"/>
              <a:ea typeface="Public Sans"/>
              <a:cs typeface="Public Sans"/>
              <a:sym typeface="Public Sans"/>
            </a:endParaRPr>
          </a:p>
        </p:txBody>
      </p:sp>
      <p:sp>
        <p:nvSpPr>
          <p:cNvPr id="26" name="TextBox 26"/>
          <p:cNvSpPr txBox="1"/>
          <p:nvPr/>
        </p:nvSpPr>
        <p:spPr>
          <a:xfrm>
            <a:off x="1249948" y="3823997"/>
            <a:ext cx="1100476" cy="1087307"/>
          </a:xfrm>
          <a:prstGeom prst="rect">
            <a:avLst/>
          </a:prstGeom>
        </p:spPr>
        <p:txBody>
          <a:bodyPr lIns="0" tIns="0" rIns="0" bIns="0" rtlCol="0" anchor="t">
            <a:spAutoFit/>
          </a:bodyPr>
          <a:lstStyle/>
          <a:p>
            <a:pPr marL="0" lvl="0" indent="0" algn="ctr">
              <a:lnSpc>
                <a:spcPts val="8840"/>
              </a:lnSpc>
              <a:spcBef>
                <a:spcPct val="0"/>
              </a:spcBef>
            </a:pPr>
            <a:r>
              <a:rPr lang="en-US" sz="6314">
                <a:solidFill>
                  <a:srgbClr val="FFFFFF"/>
                </a:solidFill>
                <a:latin typeface="Public Sans Bold"/>
                <a:ea typeface="Public Sans Bold"/>
                <a:cs typeface="Public Sans Bold"/>
                <a:sym typeface="Public Sans Bold"/>
              </a:rPr>
              <a:t>1</a:t>
            </a:r>
          </a:p>
        </p:txBody>
      </p:sp>
      <p:sp>
        <p:nvSpPr>
          <p:cNvPr id="27" name="TextBox 27"/>
          <p:cNvSpPr txBox="1"/>
          <p:nvPr/>
        </p:nvSpPr>
        <p:spPr>
          <a:xfrm>
            <a:off x="6990977" y="3856526"/>
            <a:ext cx="1100476" cy="1087307"/>
          </a:xfrm>
          <a:prstGeom prst="rect">
            <a:avLst/>
          </a:prstGeom>
        </p:spPr>
        <p:txBody>
          <a:bodyPr lIns="0" tIns="0" rIns="0" bIns="0" rtlCol="0" anchor="t">
            <a:spAutoFit/>
          </a:bodyPr>
          <a:lstStyle/>
          <a:p>
            <a:pPr marL="0" lvl="0" indent="0" algn="ctr">
              <a:lnSpc>
                <a:spcPts val="8840"/>
              </a:lnSpc>
              <a:spcBef>
                <a:spcPct val="0"/>
              </a:spcBef>
            </a:pPr>
            <a:r>
              <a:rPr lang="en-US" sz="6314">
                <a:solidFill>
                  <a:srgbClr val="FFFFFF"/>
                </a:solidFill>
                <a:latin typeface="Public Sans Bold"/>
                <a:ea typeface="Public Sans Bold"/>
                <a:cs typeface="Public Sans Bold"/>
                <a:sym typeface="Public Sans Bold"/>
              </a:rPr>
              <a:t>2</a:t>
            </a:r>
          </a:p>
        </p:txBody>
      </p:sp>
      <p:sp>
        <p:nvSpPr>
          <p:cNvPr id="28" name="TextBox 28"/>
          <p:cNvSpPr txBox="1"/>
          <p:nvPr/>
        </p:nvSpPr>
        <p:spPr>
          <a:xfrm>
            <a:off x="12467795" y="3823997"/>
            <a:ext cx="1100476" cy="1087307"/>
          </a:xfrm>
          <a:prstGeom prst="rect">
            <a:avLst/>
          </a:prstGeom>
        </p:spPr>
        <p:txBody>
          <a:bodyPr lIns="0" tIns="0" rIns="0" bIns="0" rtlCol="0" anchor="t">
            <a:spAutoFit/>
          </a:bodyPr>
          <a:lstStyle/>
          <a:p>
            <a:pPr marL="0" lvl="0" indent="0" algn="ctr">
              <a:lnSpc>
                <a:spcPts val="8840"/>
              </a:lnSpc>
              <a:spcBef>
                <a:spcPct val="0"/>
              </a:spcBef>
            </a:pPr>
            <a:r>
              <a:rPr lang="en-US" sz="6314">
                <a:solidFill>
                  <a:srgbClr val="FFFFFF"/>
                </a:solidFill>
                <a:latin typeface="Public Sans Bold"/>
                <a:ea typeface="Public Sans Bold"/>
                <a:cs typeface="Public Sans Bold"/>
                <a:sym typeface="Public Sans Bold"/>
              </a:rPr>
              <a:t>3</a:t>
            </a:r>
          </a:p>
        </p:txBody>
      </p:sp>
      <p:sp>
        <p:nvSpPr>
          <p:cNvPr id="29" name="TextBox 29"/>
          <p:cNvSpPr txBox="1"/>
          <p:nvPr/>
        </p:nvSpPr>
        <p:spPr>
          <a:xfrm>
            <a:off x="2683627" y="4230663"/>
            <a:ext cx="3266630" cy="415290"/>
          </a:xfrm>
          <a:prstGeom prst="rect">
            <a:avLst/>
          </a:prstGeom>
        </p:spPr>
        <p:txBody>
          <a:bodyPr lIns="0" tIns="0" rIns="0" bIns="0" rtlCol="0" anchor="t">
            <a:spAutoFit/>
          </a:bodyPr>
          <a:lstStyle/>
          <a:p>
            <a:pPr marL="0" lvl="0" indent="0" algn="l">
              <a:lnSpc>
                <a:spcPts val="3359"/>
              </a:lnSpc>
              <a:spcBef>
                <a:spcPct val="0"/>
              </a:spcBef>
            </a:pPr>
            <a:r>
              <a:rPr lang="en-US" sz="2400">
                <a:solidFill>
                  <a:srgbClr val="224A50"/>
                </a:solidFill>
                <a:latin typeface="Public Sans Bold"/>
                <a:ea typeface="Public Sans Bold"/>
                <a:cs typeface="Public Sans Bold"/>
                <a:sym typeface="Public Sans Bold"/>
              </a:rPr>
              <a:t>Overview</a:t>
            </a:r>
          </a:p>
        </p:txBody>
      </p:sp>
      <p:sp>
        <p:nvSpPr>
          <p:cNvPr id="30" name="TextBox 30"/>
          <p:cNvSpPr txBox="1"/>
          <p:nvPr/>
        </p:nvSpPr>
        <p:spPr>
          <a:xfrm>
            <a:off x="13903819" y="4377176"/>
            <a:ext cx="3266630" cy="415290"/>
          </a:xfrm>
          <a:prstGeom prst="rect">
            <a:avLst/>
          </a:prstGeom>
        </p:spPr>
        <p:txBody>
          <a:bodyPr lIns="0" tIns="0" rIns="0" bIns="0" rtlCol="0" anchor="t">
            <a:spAutoFit/>
          </a:bodyPr>
          <a:lstStyle/>
          <a:p>
            <a:pPr marL="0" lvl="0" indent="0" algn="l">
              <a:lnSpc>
                <a:spcPts val="3359"/>
              </a:lnSpc>
              <a:spcBef>
                <a:spcPct val="0"/>
              </a:spcBef>
            </a:pPr>
            <a:r>
              <a:rPr lang="en-US" sz="2400">
                <a:solidFill>
                  <a:srgbClr val="224A50"/>
                </a:solidFill>
                <a:latin typeface="Public Sans Bold"/>
                <a:ea typeface="Public Sans Bold"/>
                <a:cs typeface="Public Sans Bold"/>
                <a:sym typeface="Public Sans Bold"/>
              </a:rPr>
              <a:t>Key Findings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grpSp>
        <p:nvGrpSpPr>
          <p:cNvPr id="3" name="Group 3"/>
          <p:cNvGrpSpPr/>
          <p:nvPr/>
        </p:nvGrpSpPr>
        <p:grpSpPr>
          <a:xfrm>
            <a:off x="4754188" y="2749193"/>
            <a:ext cx="342900" cy="3758922"/>
            <a:chOff x="0" y="0"/>
            <a:chExt cx="90311" cy="990004"/>
          </a:xfrm>
        </p:grpSpPr>
        <p:sp>
          <p:nvSpPr>
            <p:cNvPr id="4" name="Freeform 4"/>
            <p:cNvSpPr/>
            <p:nvPr/>
          </p:nvSpPr>
          <p:spPr>
            <a:xfrm>
              <a:off x="0" y="0"/>
              <a:ext cx="90311" cy="990004"/>
            </a:xfrm>
            <a:custGeom>
              <a:avLst/>
              <a:gdLst/>
              <a:ahLst/>
              <a:cxnLst/>
              <a:rect l="l" t="t" r="r" b="b"/>
              <a:pathLst>
                <a:path w="90311" h="990004">
                  <a:moveTo>
                    <a:pt x="0" y="0"/>
                  </a:moveTo>
                  <a:lnTo>
                    <a:pt x="90311" y="0"/>
                  </a:lnTo>
                  <a:lnTo>
                    <a:pt x="90311" y="990004"/>
                  </a:lnTo>
                  <a:lnTo>
                    <a:pt x="0" y="990004"/>
                  </a:lnTo>
                  <a:close/>
                </a:path>
              </a:pathLst>
            </a:custGeom>
            <a:solidFill>
              <a:srgbClr val="889688"/>
            </a:solidFill>
          </p:spPr>
        </p:sp>
        <p:sp>
          <p:nvSpPr>
            <p:cNvPr id="5" name="TextBox 5"/>
            <p:cNvSpPr txBox="1"/>
            <p:nvPr/>
          </p:nvSpPr>
          <p:spPr>
            <a:xfrm>
              <a:off x="0" y="-66675"/>
              <a:ext cx="90311" cy="1056679"/>
            </a:xfrm>
            <a:prstGeom prst="rect">
              <a:avLst/>
            </a:prstGeom>
          </p:spPr>
          <p:txBody>
            <a:bodyPr lIns="50800" tIns="50800" rIns="50800" bIns="50800" rtlCol="0" anchor="ctr"/>
            <a:lstStyle/>
            <a:p>
              <a:pPr algn="ctr">
                <a:lnSpc>
                  <a:spcPts val="3655"/>
                </a:lnSpc>
              </a:pPr>
              <a:endParaRPr/>
            </a:p>
          </p:txBody>
        </p:sp>
      </p:grpSp>
      <p:grpSp>
        <p:nvGrpSpPr>
          <p:cNvPr id="6" name="Group 6"/>
          <p:cNvGrpSpPr/>
          <p:nvPr/>
        </p:nvGrpSpPr>
        <p:grpSpPr>
          <a:xfrm>
            <a:off x="0" y="2749193"/>
            <a:ext cx="489260" cy="3587472"/>
            <a:chOff x="0" y="0"/>
            <a:chExt cx="128859" cy="944849"/>
          </a:xfrm>
        </p:grpSpPr>
        <p:sp>
          <p:nvSpPr>
            <p:cNvPr id="7" name="Freeform 7"/>
            <p:cNvSpPr/>
            <p:nvPr/>
          </p:nvSpPr>
          <p:spPr>
            <a:xfrm>
              <a:off x="0" y="0"/>
              <a:ext cx="128859" cy="944849"/>
            </a:xfrm>
            <a:custGeom>
              <a:avLst/>
              <a:gdLst/>
              <a:ahLst/>
              <a:cxnLst/>
              <a:rect l="l" t="t" r="r" b="b"/>
              <a:pathLst>
                <a:path w="128859" h="944849">
                  <a:moveTo>
                    <a:pt x="0" y="0"/>
                  </a:moveTo>
                  <a:lnTo>
                    <a:pt x="128859" y="0"/>
                  </a:lnTo>
                  <a:lnTo>
                    <a:pt x="128859" y="944849"/>
                  </a:lnTo>
                  <a:lnTo>
                    <a:pt x="0" y="944849"/>
                  </a:lnTo>
                  <a:close/>
                </a:path>
              </a:pathLst>
            </a:custGeom>
            <a:solidFill>
              <a:srgbClr val="889688"/>
            </a:solidFill>
          </p:spPr>
        </p:sp>
        <p:sp>
          <p:nvSpPr>
            <p:cNvPr id="8" name="TextBox 8"/>
            <p:cNvSpPr txBox="1"/>
            <p:nvPr/>
          </p:nvSpPr>
          <p:spPr>
            <a:xfrm>
              <a:off x="0" y="-66675"/>
              <a:ext cx="128859" cy="1011524"/>
            </a:xfrm>
            <a:prstGeom prst="rect">
              <a:avLst/>
            </a:prstGeom>
          </p:spPr>
          <p:txBody>
            <a:bodyPr lIns="50800" tIns="50800" rIns="50800" bIns="50800" rtlCol="0" anchor="ctr"/>
            <a:lstStyle/>
            <a:p>
              <a:pPr algn="ctr">
                <a:lnSpc>
                  <a:spcPts val="3655"/>
                </a:lnSpc>
              </a:pPr>
              <a:endParaRPr/>
            </a:p>
          </p:txBody>
        </p:sp>
      </p:grpSp>
      <p:grpSp>
        <p:nvGrpSpPr>
          <p:cNvPr id="9" name="Group 9"/>
          <p:cNvGrpSpPr/>
          <p:nvPr/>
        </p:nvGrpSpPr>
        <p:grpSpPr>
          <a:xfrm>
            <a:off x="9492311" y="2990866"/>
            <a:ext cx="363809" cy="3517249"/>
            <a:chOff x="0" y="0"/>
            <a:chExt cx="95818" cy="926354"/>
          </a:xfrm>
        </p:grpSpPr>
        <p:sp>
          <p:nvSpPr>
            <p:cNvPr id="10" name="Freeform 10"/>
            <p:cNvSpPr/>
            <p:nvPr/>
          </p:nvSpPr>
          <p:spPr>
            <a:xfrm>
              <a:off x="0" y="0"/>
              <a:ext cx="95818" cy="926354"/>
            </a:xfrm>
            <a:custGeom>
              <a:avLst/>
              <a:gdLst/>
              <a:ahLst/>
              <a:cxnLst/>
              <a:rect l="l" t="t" r="r" b="b"/>
              <a:pathLst>
                <a:path w="95818" h="926354">
                  <a:moveTo>
                    <a:pt x="0" y="0"/>
                  </a:moveTo>
                  <a:lnTo>
                    <a:pt x="95818" y="0"/>
                  </a:lnTo>
                  <a:lnTo>
                    <a:pt x="95818" y="926354"/>
                  </a:lnTo>
                  <a:lnTo>
                    <a:pt x="0" y="926354"/>
                  </a:lnTo>
                  <a:close/>
                </a:path>
              </a:pathLst>
            </a:custGeom>
            <a:solidFill>
              <a:srgbClr val="889688"/>
            </a:solidFill>
          </p:spPr>
        </p:sp>
        <p:sp>
          <p:nvSpPr>
            <p:cNvPr id="11" name="TextBox 11"/>
            <p:cNvSpPr txBox="1"/>
            <p:nvPr/>
          </p:nvSpPr>
          <p:spPr>
            <a:xfrm>
              <a:off x="0" y="-66675"/>
              <a:ext cx="95818" cy="993029"/>
            </a:xfrm>
            <a:prstGeom prst="rect">
              <a:avLst/>
            </a:prstGeom>
          </p:spPr>
          <p:txBody>
            <a:bodyPr lIns="50800" tIns="50800" rIns="50800" bIns="50800" rtlCol="0" anchor="ctr"/>
            <a:lstStyle/>
            <a:p>
              <a:pPr algn="ctr">
                <a:lnSpc>
                  <a:spcPts val="3655"/>
                </a:lnSpc>
              </a:pPr>
              <a:endParaRPr/>
            </a:p>
          </p:txBody>
        </p:sp>
      </p:grpSp>
      <p:grpSp>
        <p:nvGrpSpPr>
          <p:cNvPr id="12" name="Group 12"/>
          <p:cNvGrpSpPr/>
          <p:nvPr/>
        </p:nvGrpSpPr>
        <p:grpSpPr>
          <a:xfrm rot="-5400000">
            <a:off x="7157865" y="1033091"/>
            <a:ext cx="618344" cy="4050548"/>
            <a:chOff x="0" y="0"/>
            <a:chExt cx="256146" cy="1677920"/>
          </a:xfrm>
        </p:grpSpPr>
        <p:sp>
          <p:nvSpPr>
            <p:cNvPr id="13" name="Freeform 13"/>
            <p:cNvSpPr/>
            <p:nvPr/>
          </p:nvSpPr>
          <p:spPr>
            <a:xfrm>
              <a:off x="0" y="0"/>
              <a:ext cx="256146" cy="1677920"/>
            </a:xfrm>
            <a:custGeom>
              <a:avLst/>
              <a:gdLst/>
              <a:ahLst/>
              <a:cxnLst/>
              <a:rect l="l" t="t" r="r" b="b"/>
              <a:pathLst>
                <a:path w="256146" h="1677920">
                  <a:moveTo>
                    <a:pt x="256146" y="0"/>
                  </a:moveTo>
                  <a:lnTo>
                    <a:pt x="256146" y="1563620"/>
                  </a:lnTo>
                  <a:lnTo>
                    <a:pt x="128073" y="1677920"/>
                  </a:lnTo>
                  <a:lnTo>
                    <a:pt x="0" y="1563620"/>
                  </a:lnTo>
                  <a:lnTo>
                    <a:pt x="0" y="0"/>
                  </a:lnTo>
                  <a:lnTo>
                    <a:pt x="256146" y="0"/>
                  </a:lnTo>
                  <a:close/>
                </a:path>
              </a:pathLst>
            </a:custGeom>
            <a:solidFill>
              <a:srgbClr val="889688"/>
            </a:solidFill>
          </p:spPr>
        </p:sp>
        <p:sp>
          <p:nvSpPr>
            <p:cNvPr id="14" name="TextBox 14"/>
            <p:cNvSpPr txBox="1"/>
            <p:nvPr/>
          </p:nvSpPr>
          <p:spPr>
            <a:xfrm>
              <a:off x="0" y="-66675"/>
              <a:ext cx="256146" cy="1630295"/>
            </a:xfrm>
            <a:prstGeom prst="rect">
              <a:avLst/>
            </a:prstGeom>
          </p:spPr>
          <p:txBody>
            <a:bodyPr lIns="50800" tIns="50800" rIns="50800" bIns="50800" rtlCol="0" anchor="ctr"/>
            <a:lstStyle/>
            <a:p>
              <a:pPr algn="ctr">
                <a:lnSpc>
                  <a:spcPts val="3655"/>
                </a:lnSpc>
              </a:pPr>
              <a:endParaRPr/>
            </a:p>
          </p:txBody>
        </p:sp>
      </p:grpSp>
      <p:grpSp>
        <p:nvGrpSpPr>
          <p:cNvPr id="15" name="Group 15"/>
          <p:cNvGrpSpPr/>
          <p:nvPr/>
        </p:nvGrpSpPr>
        <p:grpSpPr>
          <a:xfrm rot="-5400000">
            <a:off x="1706357" y="2071536"/>
            <a:ext cx="618344" cy="1973658"/>
            <a:chOff x="0" y="0"/>
            <a:chExt cx="256146" cy="817578"/>
          </a:xfrm>
        </p:grpSpPr>
        <p:sp>
          <p:nvSpPr>
            <p:cNvPr id="16" name="Freeform 16"/>
            <p:cNvSpPr/>
            <p:nvPr/>
          </p:nvSpPr>
          <p:spPr>
            <a:xfrm>
              <a:off x="0" y="0"/>
              <a:ext cx="256146" cy="817578"/>
            </a:xfrm>
            <a:custGeom>
              <a:avLst/>
              <a:gdLst/>
              <a:ahLst/>
              <a:cxnLst/>
              <a:rect l="l" t="t" r="r" b="b"/>
              <a:pathLst>
                <a:path w="256146" h="817578">
                  <a:moveTo>
                    <a:pt x="256146" y="0"/>
                  </a:moveTo>
                  <a:lnTo>
                    <a:pt x="256146" y="703278"/>
                  </a:lnTo>
                  <a:lnTo>
                    <a:pt x="128073" y="817578"/>
                  </a:lnTo>
                  <a:lnTo>
                    <a:pt x="0" y="703278"/>
                  </a:lnTo>
                  <a:lnTo>
                    <a:pt x="0" y="0"/>
                  </a:lnTo>
                  <a:lnTo>
                    <a:pt x="256146" y="0"/>
                  </a:lnTo>
                  <a:close/>
                </a:path>
              </a:pathLst>
            </a:custGeom>
            <a:solidFill>
              <a:srgbClr val="889688"/>
            </a:solidFill>
          </p:spPr>
        </p:sp>
        <p:sp>
          <p:nvSpPr>
            <p:cNvPr id="17" name="TextBox 17"/>
            <p:cNvSpPr txBox="1"/>
            <p:nvPr/>
          </p:nvSpPr>
          <p:spPr>
            <a:xfrm>
              <a:off x="0" y="-66675"/>
              <a:ext cx="256146" cy="769953"/>
            </a:xfrm>
            <a:prstGeom prst="rect">
              <a:avLst/>
            </a:prstGeom>
          </p:spPr>
          <p:txBody>
            <a:bodyPr lIns="50800" tIns="50800" rIns="50800" bIns="50800" rtlCol="0" anchor="ctr"/>
            <a:lstStyle/>
            <a:p>
              <a:pPr algn="ctr">
                <a:lnSpc>
                  <a:spcPts val="3655"/>
                </a:lnSpc>
              </a:pPr>
              <a:endParaRPr/>
            </a:p>
          </p:txBody>
        </p:sp>
      </p:grpSp>
      <p:grpSp>
        <p:nvGrpSpPr>
          <p:cNvPr id="18" name="Group 18"/>
          <p:cNvGrpSpPr/>
          <p:nvPr/>
        </p:nvGrpSpPr>
        <p:grpSpPr>
          <a:xfrm rot="-5400000">
            <a:off x="14277391" y="1091107"/>
            <a:ext cx="474386" cy="4078475"/>
            <a:chOff x="0" y="0"/>
            <a:chExt cx="196512" cy="1689489"/>
          </a:xfrm>
        </p:grpSpPr>
        <p:sp>
          <p:nvSpPr>
            <p:cNvPr id="19" name="Freeform 19"/>
            <p:cNvSpPr/>
            <p:nvPr/>
          </p:nvSpPr>
          <p:spPr>
            <a:xfrm>
              <a:off x="0" y="0"/>
              <a:ext cx="196512" cy="1689489"/>
            </a:xfrm>
            <a:custGeom>
              <a:avLst/>
              <a:gdLst/>
              <a:ahLst/>
              <a:cxnLst/>
              <a:rect l="l" t="t" r="r" b="b"/>
              <a:pathLst>
                <a:path w="196512" h="1689489">
                  <a:moveTo>
                    <a:pt x="196512" y="0"/>
                  </a:moveTo>
                  <a:lnTo>
                    <a:pt x="196512" y="1575189"/>
                  </a:lnTo>
                  <a:lnTo>
                    <a:pt x="98256" y="1689489"/>
                  </a:lnTo>
                  <a:lnTo>
                    <a:pt x="0" y="1575189"/>
                  </a:lnTo>
                  <a:lnTo>
                    <a:pt x="0" y="0"/>
                  </a:lnTo>
                  <a:lnTo>
                    <a:pt x="196512" y="0"/>
                  </a:lnTo>
                  <a:close/>
                </a:path>
              </a:pathLst>
            </a:custGeom>
            <a:solidFill>
              <a:srgbClr val="889688"/>
            </a:solidFill>
          </p:spPr>
        </p:sp>
        <p:sp>
          <p:nvSpPr>
            <p:cNvPr id="20" name="TextBox 20"/>
            <p:cNvSpPr txBox="1"/>
            <p:nvPr/>
          </p:nvSpPr>
          <p:spPr>
            <a:xfrm>
              <a:off x="0" y="-66675"/>
              <a:ext cx="196512" cy="1641864"/>
            </a:xfrm>
            <a:prstGeom prst="rect">
              <a:avLst/>
            </a:prstGeom>
          </p:spPr>
          <p:txBody>
            <a:bodyPr lIns="50800" tIns="50800" rIns="50800" bIns="50800" rtlCol="0" anchor="ctr"/>
            <a:lstStyle/>
            <a:p>
              <a:pPr algn="ctr">
                <a:lnSpc>
                  <a:spcPts val="3655"/>
                </a:lnSpc>
              </a:pPr>
              <a:endParaRPr/>
            </a:p>
          </p:txBody>
        </p:sp>
      </p:grpSp>
      <p:grpSp>
        <p:nvGrpSpPr>
          <p:cNvPr id="21" name="Group 21"/>
          <p:cNvGrpSpPr/>
          <p:nvPr/>
        </p:nvGrpSpPr>
        <p:grpSpPr>
          <a:xfrm>
            <a:off x="0" y="2749193"/>
            <a:ext cx="18600750" cy="618344"/>
            <a:chOff x="0" y="0"/>
            <a:chExt cx="4898963" cy="162856"/>
          </a:xfrm>
        </p:grpSpPr>
        <p:sp>
          <p:nvSpPr>
            <p:cNvPr id="22" name="Freeform 22"/>
            <p:cNvSpPr/>
            <p:nvPr/>
          </p:nvSpPr>
          <p:spPr>
            <a:xfrm>
              <a:off x="0" y="0"/>
              <a:ext cx="4898963" cy="162856"/>
            </a:xfrm>
            <a:custGeom>
              <a:avLst/>
              <a:gdLst/>
              <a:ahLst/>
              <a:cxnLst/>
              <a:rect l="l" t="t" r="r" b="b"/>
              <a:pathLst>
                <a:path w="4898963" h="162856">
                  <a:moveTo>
                    <a:pt x="0" y="0"/>
                  </a:moveTo>
                  <a:lnTo>
                    <a:pt x="4898963" y="0"/>
                  </a:lnTo>
                  <a:lnTo>
                    <a:pt x="4898963" y="162856"/>
                  </a:lnTo>
                  <a:lnTo>
                    <a:pt x="0" y="162856"/>
                  </a:lnTo>
                  <a:close/>
                </a:path>
              </a:pathLst>
            </a:custGeom>
            <a:solidFill>
              <a:srgbClr val="889688"/>
            </a:solidFill>
          </p:spPr>
        </p:sp>
        <p:sp>
          <p:nvSpPr>
            <p:cNvPr id="23" name="TextBox 23"/>
            <p:cNvSpPr txBox="1"/>
            <p:nvPr/>
          </p:nvSpPr>
          <p:spPr>
            <a:xfrm>
              <a:off x="0" y="-66675"/>
              <a:ext cx="4898963" cy="229531"/>
            </a:xfrm>
            <a:prstGeom prst="rect">
              <a:avLst/>
            </a:prstGeom>
          </p:spPr>
          <p:txBody>
            <a:bodyPr lIns="50800" tIns="50800" rIns="50800" bIns="50800" rtlCol="0" anchor="ctr"/>
            <a:lstStyle/>
            <a:p>
              <a:pPr algn="ctr">
                <a:lnSpc>
                  <a:spcPts val="3655"/>
                </a:lnSpc>
              </a:pPr>
              <a:endParaRPr/>
            </a:p>
          </p:txBody>
        </p:sp>
      </p:grpSp>
      <p:sp>
        <p:nvSpPr>
          <p:cNvPr id="24" name="TextBox 24"/>
          <p:cNvSpPr txBox="1"/>
          <p:nvPr/>
        </p:nvSpPr>
        <p:spPr>
          <a:xfrm>
            <a:off x="1028700" y="1410007"/>
            <a:ext cx="12056861" cy="905368"/>
          </a:xfrm>
          <a:prstGeom prst="rect">
            <a:avLst/>
          </a:prstGeom>
        </p:spPr>
        <p:txBody>
          <a:bodyPr lIns="0" tIns="0" rIns="0" bIns="0" rtlCol="0" anchor="t">
            <a:spAutoFit/>
          </a:bodyPr>
          <a:lstStyle/>
          <a:p>
            <a:pPr marL="0" lvl="0" indent="0" algn="l">
              <a:lnSpc>
                <a:spcPts val="7198"/>
              </a:lnSpc>
              <a:spcBef>
                <a:spcPct val="0"/>
              </a:spcBef>
            </a:pPr>
            <a:r>
              <a:rPr lang="en-US" sz="6314" u="none">
                <a:solidFill>
                  <a:srgbClr val="224A50"/>
                </a:solidFill>
                <a:latin typeface="CMU Serif"/>
                <a:ea typeface="CMU Serif"/>
                <a:cs typeface="CMU Serif"/>
                <a:sym typeface="CMU Serif"/>
              </a:rPr>
              <a:t>About The Project-Post Midsem</a:t>
            </a:r>
          </a:p>
        </p:txBody>
      </p:sp>
      <p:sp>
        <p:nvSpPr>
          <p:cNvPr id="25" name="TextBox 25"/>
          <p:cNvSpPr txBox="1"/>
          <p:nvPr/>
        </p:nvSpPr>
        <p:spPr>
          <a:xfrm>
            <a:off x="5300100" y="3469152"/>
            <a:ext cx="3566549" cy="5907564"/>
          </a:xfrm>
          <a:prstGeom prst="rect">
            <a:avLst/>
          </a:prstGeom>
        </p:spPr>
        <p:txBody>
          <a:bodyPr lIns="0" tIns="0" rIns="0" bIns="0" rtlCol="0" anchor="t">
            <a:spAutoFit/>
          </a:bodyPr>
          <a:lstStyle/>
          <a:p>
            <a:pPr marL="367031" lvl="1" indent="-183515" algn="l">
              <a:lnSpc>
                <a:spcPts val="2380"/>
              </a:lnSpc>
              <a:buFont typeface="Arial"/>
              <a:buChar char="•"/>
            </a:pPr>
            <a:r>
              <a:rPr lang="en-US" sz="1700">
                <a:solidFill>
                  <a:srgbClr val="224A50"/>
                </a:solidFill>
                <a:latin typeface="Public Sans"/>
                <a:ea typeface="Public Sans"/>
                <a:cs typeface="Public Sans"/>
                <a:sym typeface="Public Sans"/>
              </a:rPr>
              <a:t>The project is motivated by the growing complexity of healthcare systems and the rising burden of chronic diseases, which demand innovative solutions for enhanced patient care and outcomes.</a:t>
            </a:r>
          </a:p>
          <a:p>
            <a:pPr marL="367031" lvl="1" indent="-183515" algn="l">
              <a:lnSpc>
                <a:spcPts val="2380"/>
              </a:lnSpc>
              <a:buFont typeface="Arial"/>
              <a:buChar char="•"/>
            </a:pPr>
            <a:r>
              <a:rPr lang="en-US" sz="1700">
                <a:solidFill>
                  <a:srgbClr val="224A50"/>
                </a:solidFill>
                <a:latin typeface="Public Sans"/>
                <a:ea typeface="Public Sans"/>
                <a:cs typeface="Public Sans"/>
                <a:sym typeface="Public Sans"/>
              </a:rPr>
              <a:t> Predictive analytics, leveraging extensive healthcare data, offers a promising approach for early risk detection and preventive care.</a:t>
            </a:r>
          </a:p>
          <a:p>
            <a:pPr marL="367031" lvl="1" indent="-183515" algn="l">
              <a:lnSpc>
                <a:spcPts val="2380"/>
              </a:lnSpc>
              <a:buFont typeface="Arial"/>
              <a:buChar char="•"/>
            </a:pPr>
            <a:r>
              <a:rPr lang="en-US" sz="1700">
                <a:solidFill>
                  <a:srgbClr val="224A50"/>
                </a:solidFill>
                <a:latin typeface="Public Sans"/>
                <a:ea typeface="Public Sans"/>
                <a:cs typeface="Public Sans"/>
                <a:sym typeface="Public Sans"/>
              </a:rPr>
              <a:t> By proactively identifying patients at risk of adverse health events, the project aims to enable timely interventions and improve overall healthcare efficiency and effectiveness.</a:t>
            </a:r>
          </a:p>
        </p:txBody>
      </p:sp>
      <p:sp>
        <p:nvSpPr>
          <p:cNvPr id="26" name="TextBox 26"/>
          <p:cNvSpPr txBox="1"/>
          <p:nvPr/>
        </p:nvSpPr>
        <p:spPr>
          <a:xfrm>
            <a:off x="842963" y="3469152"/>
            <a:ext cx="3566549" cy="6500495"/>
          </a:xfrm>
          <a:prstGeom prst="rect">
            <a:avLst/>
          </a:prstGeom>
        </p:spPr>
        <p:txBody>
          <a:bodyPr lIns="0" tIns="0" rIns="0" bIns="0" rtlCol="0" anchor="t">
            <a:spAutoFit/>
          </a:bodyPr>
          <a:lstStyle/>
          <a:p>
            <a:pPr marL="367031" lvl="1" indent="-183515" algn="l">
              <a:lnSpc>
                <a:spcPts val="2380"/>
              </a:lnSpc>
              <a:buFont typeface="Arial"/>
              <a:buChar char="•"/>
            </a:pPr>
            <a:r>
              <a:rPr lang="en-US" sz="1700">
                <a:solidFill>
                  <a:srgbClr val="224A50"/>
                </a:solidFill>
                <a:latin typeface="Public Sans"/>
                <a:ea typeface="Public Sans"/>
                <a:cs typeface="Public Sans"/>
                <a:sym typeface="Public Sans"/>
              </a:rPr>
              <a:t>The healthcare industry is facing increasing pressure to improve patient outcomes while managing rising costs and the growing prevalence of chronic diseases.</a:t>
            </a:r>
          </a:p>
          <a:p>
            <a:pPr marL="367031" lvl="1" indent="-183515" algn="l">
              <a:lnSpc>
                <a:spcPts val="2380"/>
              </a:lnSpc>
              <a:buFont typeface="Arial"/>
              <a:buChar char="•"/>
            </a:pPr>
            <a:r>
              <a:rPr lang="en-US" sz="1700">
                <a:solidFill>
                  <a:srgbClr val="224A50"/>
                </a:solidFill>
                <a:latin typeface="Public Sans"/>
                <a:ea typeface="Public Sans"/>
                <a:cs typeface="Public Sans"/>
                <a:sym typeface="Public Sans"/>
              </a:rPr>
              <a:t> Traditional reactive approaches to patient care are often insufficient to meet these challenges. </a:t>
            </a:r>
          </a:p>
          <a:p>
            <a:pPr marL="367031" lvl="1" indent="-183515" algn="l">
              <a:lnSpc>
                <a:spcPts val="2380"/>
              </a:lnSpc>
              <a:buFont typeface="Arial"/>
              <a:buChar char="•"/>
            </a:pPr>
            <a:r>
              <a:rPr lang="en-US" sz="1700">
                <a:solidFill>
                  <a:srgbClr val="224A50"/>
                </a:solidFill>
                <a:latin typeface="Public Sans"/>
                <a:ea typeface="Public Sans"/>
                <a:cs typeface="Public Sans"/>
                <a:sym typeface="Public Sans"/>
              </a:rPr>
              <a:t>Predictive analytics, which involves analyzing large datasets to forecast future events, offers a promising solution.</a:t>
            </a:r>
          </a:p>
          <a:p>
            <a:pPr marL="367031" lvl="1" indent="-183515" algn="l">
              <a:lnSpc>
                <a:spcPts val="2380"/>
              </a:lnSpc>
              <a:buFont typeface="Arial"/>
              <a:buChar char="•"/>
            </a:pPr>
            <a:r>
              <a:rPr lang="en-US" sz="1700">
                <a:solidFill>
                  <a:srgbClr val="224A50"/>
                </a:solidFill>
                <a:latin typeface="Public Sans"/>
                <a:ea typeface="Public Sans"/>
                <a:cs typeface="Public Sans"/>
                <a:sym typeface="Public Sans"/>
              </a:rPr>
              <a:t>By identifying patients at risk of adverse health events early, healthcare providers can intervene proactively, potentially preventing complications and improving overall patient health.</a:t>
            </a:r>
          </a:p>
        </p:txBody>
      </p:sp>
      <p:sp>
        <p:nvSpPr>
          <p:cNvPr id="27" name="TextBox 27"/>
          <p:cNvSpPr txBox="1"/>
          <p:nvPr/>
        </p:nvSpPr>
        <p:spPr>
          <a:xfrm>
            <a:off x="10208545" y="3469152"/>
            <a:ext cx="3566549" cy="5902801"/>
          </a:xfrm>
          <a:prstGeom prst="rect">
            <a:avLst/>
          </a:prstGeom>
        </p:spPr>
        <p:txBody>
          <a:bodyPr lIns="0" tIns="0" rIns="0" bIns="0" rtlCol="0" anchor="t">
            <a:spAutoFit/>
          </a:bodyPr>
          <a:lstStyle/>
          <a:p>
            <a:pPr marL="367031" lvl="1" indent="-183515" algn="l">
              <a:lnSpc>
                <a:spcPts val="2380"/>
              </a:lnSpc>
              <a:buFont typeface="Arial"/>
              <a:buChar char="•"/>
            </a:pPr>
            <a:r>
              <a:rPr lang="en-US" sz="1700">
                <a:solidFill>
                  <a:srgbClr val="224A50"/>
                </a:solidFill>
                <a:latin typeface="Public Sans"/>
                <a:ea typeface="Public Sans"/>
                <a:cs typeface="Public Sans"/>
                <a:sym typeface="Public Sans"/>
              </a:rPr>
              <a:t>This project involves developing a predictive analytics model for early risk detection in healthcare, including data collection, preprocessing, model development, and evaluation. A Flask application runs in a local virtual environment with a background Python script for real-time predictions. The scope includes system architecture design, integration with healthcare systems, deployment strategies, addressing ethical considerations, technical challenges, and recommendations for future improvements and expansion.</a:t>
            </a:r>
          </a:p>
        </p:txBody>
      </p:sp>
      <p:sp>
        <p:nvSpPr>
          <p:cNvPr id="28" name="TextBox 28"/>
          <p:cNvSpPr txBox="1"/>
          <p:nvPr/>
        </p:nvSpPr>
        <p:spPr>
          <a:xfrm>
            <a:off x="5097088" y="2861089"/>
            <a:ext cx="3266630" cy="415290"/>
          </a:xfrm>
          <a:prstGeom prst="rect">
            <a:avLst/>
          </a:prstGeom>
        </p:spPr>
        <p:txBody>
          <a:bodyPr lIns="0" tIns="0" rIns="0" bIns="0" rtlCol="0" anchor="t">
            <a:spAutoFit/>
          </a:bodyPr>
          <a:lstStyle/>
          <a:p>
            <a:pPr marL="0" lvl="0" indent="0" algn="l">
              <a:lnSpc>
                <a:spcPts val="3359"/>
              </a:lnSpc>
              <a:spcBef>
                <a:spcPct val="0"/>
              </a:spcBef>
            </a:pPr>
            <a:r>
              <a:rPr lang="en-US" sz="2400">
                <a:solidFill>
                  <a:srgbClr val="FFFFFF"/>
                </a:solidFill>
                <a:latin typeface="Public Sans Bold"/>
                <a:ea typeface="Public Sans Bold"/>
                <a:cs typeface="Public Sans Bold"/>
                <a:sym typeface="Public Sans Bold"/>
              </a:rPr>
              <a:t>Motivation</a:t>
            </a:r>
          </a:p>
        </p:txBody>
      </p:sp>
      <p:sp>
        <p:nvSpPr>
          <p:cNvPr id="29" name="TextBox 29"/>
          <p:cNvSpPr txBox="1"/>
          <p:nvPr/>
        </p:nvSpPr>
        <p:spPr>
          <a:xfrm>
            <a:off x="1205561" y="2861089"/>
            <a:ext cx="3266630" cy="415290"/>
          </a:xfrm>
          <a:prstGeom prst="rect">
            <a:avLst/>
          </a:prstGeom>
        </p:spPr>
        <p:txBody>
          <a:bodyPr lIns="0" tIns="0" rIns="0" bIns="0" rtlCol="0" anchor="t">
            <a:spAutoFit/>
          </a:bodyPr>
          <a:lstStyle/>
          <a:p>
            <a:pPr algn="l">
              <a:lnSpc>
                <a:spcPts val="3359"/>
              </a:lnSpc>
            </a:pPr>
            <a:r>
              <a:rPr lang="en-US" sz="2400">
                <a:solidFill>
                  <a:srgbClr val="FFFFFF"/>
                </a:solidFill>
                <a:latin typeface="Public Sans Bold"/>
                <a:ea typeface="Public Sans Bold"/>
                <a:cs typeface="Public Sans Bold"/>
                <a:sym typeface="Public Sans Bold"/>
              </a:rPr>
              <a:t>Background</a:t>
            </a:r>
          </a:p>
        </p:txBody>
      </p:sp>
      <p:sp>
        <p:nvSpPr>
          <p:cNvPr id="30" name="TextBox 30"/>
          <p:cNvSpPr txBox="1"/>
          <p:nvPr/>
        </p:nvSpPr>
        <p:spPr>
          <a:xfrm>
            <a:off x="10141870" y="2861089"/>
            <a:ext cx="3266630" cy="415290"/>
          </a:xfrm>
          <a:prstGeom prst="rect">
            <a:avLst/>
          </a:prstGeom>
        </p:spPr>
        <p:txBody>
          <a:bodyPr lIns="0" tIns="0" rIns="0" bIns="0" rtlCol="0" anchor="t">
            <a:spAutoFit/>
          </a:bodyPr>
          <a:lstStyle/>
          <a:p>
            <a:pPr marL="0" lvl="0" indent="0" algn="l">
              <a:lnSpc>
                <a:spcPts val="3359"/>
              </a:lnSpc>
              <a:spcBef>
                <a:spcPct val="0"/>
              </a:spcBef>
            </a:pPr>
            <a:r>
              <a:rPr lang="en-US" sz="2400">
                <a:solidFill>
                  <a:srgbClr val="FFFFFF"/>
                </a:solidFill>
                <a:latin typeface="Public Sans Bold"/>
                <a:ea typeface="Public Sans Bold"/>
                <a:cs typeface="Public Sans Bold"/>
                <a:sym typeface="Public Sans Bold"/>
              </a:rPr>
              <a:t>Scope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TextBox 3"/>
          <p:cNvSpPr txBox="1"/>
          <p:nvPr/>
        </p:nvSpPr>
        <p:spPr>
          <a:xfrm>
            <a:off x="2011401" y="393458"/>
            <a:ext cx="7622230" cy="905368"/>
          </a:xfrm>
          <a:prstGeom prst="rect">
            <a:avLst/>
          </a:prstGeom>
        </p:spPr>
        <p:txBody>
          <a:bodyPr lIns="0" tIns="0" rIns="0" bIns="0" rtlCol="0" anchor="t">
            <a:spAutoFit/>
          </a:bodyPr>
          <a:lstStyle/>
          <a:p>
            <a:pPr marL="0" lvl="0" indent="0" algn="l">
              <a:lnSpc>
                <a:spcPts val="7198"/>
              </a:lnSpc>
              <a:spcBef>
                <a:spcPct val="0"/>
              </a:spcBef>
            </a:pPr>
            <a:r>
              <a:rPr lang="en-US" sz="6314">
                <a:solidFill>
                  <a:srgbClr val="224A50"/>
                </a:solidFill>
                <a:latin typeface="CMU Serif"/>
                <a:ea typeface="CMU Serif"/>
                <a:cs typeface="CMU Serif"/>
                <a:sym typeface="CMU Serif"/>
              </a:rPr>
              <a:t>Methodology</a:t>
            </a:r>
          </a:p>
        </p:txBody>
      </p:sp>
      <p:sp>
        <p:nvSpPr>
          <p:cNvPr id="4" name="TextBox 4"/>
          <p:cNvSpPr txBox="1"/>
          <p:nvPr/>
        </p:nvSpPr>
        <p:spPr>
          <a:xfrm>
            <a:off x="1028700" y="1729600"/>
            <a:ext cx="16230600" cy="2816225"/>
          </a:xfrm>
          <a:prstGeom prst="rect">
            <a:avLst/>
          </a:prstGeom>
        </p:spPr>
        <p:txBody>
          <a:bodyPr lIns="0" tIns="0" rIns="0" bIns="0" rtlCol="0" anchor="t">
            <a:spAutoFit/>
          </a:bodyPr>
          <a:lstStyle/>
          <a:p>
            <a:pPr marL="0" lvl="0" indent="0" algn="just">
              <a:lnSpc>
                <a:spcPts val="2799"/>
              </a:lnSpc>
              <a:spcBef>
                <a:spcPct val="0"/>
              </a:spcBef>
            </a:pPr>
            <a:r>
              <a:rPr lang="en-US" sz="1999" spc="-29">
                <a:solidFill>
                  <a:srgbClr val="224A50"/>
                </a:solidFill>
                <a:latin typeface="Public Sans"/>
                <a:ea typeface="Public Sans"/>
                <a:cs typeface="Public Sans"/>
                <a:sym typeface="Public Sans"/>
              </a:rPr>
              <a:t>The methodology includes a literature review on predictive analytics in healthcare, focusing on early risk detection and preventive care. Data was collected from electronic health records, patient monitoring systems, and public datasets, encompassing patient demographics, medical history, and lab results. Data preprocessing involved cleaning, normalizing, encoding, and splitting the data. Various machine learning algorithms, including logistic regression, decision trees, random forests, and neural networks, were evaluated and optimized. Model performance was assessed using accuracy, precision, recall, and ROC-AUC, with cross-validation ensuring robustness. A Flask application was developed for real-time predictions, integrating seamlessly with existing healthcare systems. Ethical considerations like data privacy, security, and bias were addressed, alongside technical challenges, data quality issues, and regulatory concerns, ensuring a comprehensive and reliable predictive model for enhancing patient care through early risk detection and preventive measures.</a:t>
            </a:r>
          </a:p>
        </p:txBody>
      </p:sp>
      <p:sp>
        <p:nvSpPr>
          <p:cNvPr id="5" name="Freeform 5"/>
          <p:cNvSpPr/>
          <p:nvPr/>
        </p:nvSpPr>
        <p:spPr>
          <a:xfrm rot="-5400000">
            <a:off x="466160" y="-126247"/>
            <a:ext cx="1125080" cy="1676949"/>
          </a:xfrm>
          <a:custGeom>
            <a:avLst/>
            <a:gdLst/>
            <a:ahLst/>
            <a:cxnLst/>
            <a:rect l="l" t="t" r="r" b="b"/>
            <a:pathLst>
              <a:path w="1125080" h="1676949">
                <a:moveTo>
                  <a:pt x="0" y="0"/>
                </a:moveTo>
                <a:lnTo>
                  <a:pt x="1125080" y="0"/>
                </a:lnTo>
                <a:lnTo>
                  <a:pt x="1125080" y="1676949"/>
                </a:lnTo>
                <a:lnTo>
                  <a:pt x="0" y="16769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Freeform 3"/>
          <p:cNvSpPr/>
          <p:nvPr/>
        </p:nvSpPr>
        <p:spPr>
          <a:xfrm rot="-5400000">
            <a:off x="275934" y="-275934"/>
            <a:ext cx="1125080" cy="1676949"/>
          </a:xfrm>
          <a:custGeom>
            <a:avLst/>
            <a:gdLst/>
            <a:ahLst/>
            <a:cxnLst/>
            <a:rect l="l" t="t" r="r" b="b"/>
            <a:pathLst>
              <a:path w="1125080" h="1676949">
                <a:moveTo>
                  <a:pt x="0" y="0"/>
                </a:moveTo>
                <a:lnTo>
                  <a:pt x="1125081" y="0"/>
                </a:lnTo>
                <a:lnTo>
                  <a:pt x="1125081" y="1676949"/>
                </a:lnTo>
                <a:lnTo>
                  <a:pt x="0" y="16769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838474" y="4126050"/>
            <a:ext cx="6220134" cy="5868230"/>
          </a:xfrm>
          <a:custGeom>
            <a:avLst/>
            <a:gdLst/>
            <a:ahLst/>
            <a:cxnLst/>
            <a:rect l="l" t="t" r="r" b="b"/>
            <a:pathLst>
              <a:path w="6220134" h="5868230">
                <a:moveTo>
                  <a:pt x="0" y="0"/>
                </a:moveTo>
                <a:lnTo>
                  <a:pt x="6220135" y="0"/>
                </a:lnTo>
                <a:lnTo>
                  <a:pt x="6220135" y="5868230"/>
                </a:lnTo>
                <a:lnTo>
                  <a:pt x="0" y="5868230"/>
                </a:lnTo>
                <a:lnTo>
                  <a:pt x="0" y="0"/>
                </a:lnTo>
                <a:close/>
              </a:path>
            </a:pathLst>
          </a:custGeom>
          <a:blipFill>
            <a:blip r:embed="rId5"/>
            <a:stretch>
              <a:fillRect/>
            </a:stretch>
          </a:blipFill>
        </p:spPr>
      </p:sp>
      <p:sp>
        <p:nvSpPr>
          <p:cNvPr id="5" name="Freeform 5"/>
          <p:cNvSpPr/>
          <p:nvPr/>
        </p:nvSpPr>
        <p:spPr>
          <a:xfrm>
            <a:off x="8995149" y="4126050"/>
            <a:ext cx="7409774" cy="5868230"/>
          </a:xfrm>
          <a:custGeom>
            <a:avLst/>
            <a:gdLst/>
            <a:ahLst/>
            <a:cxnLst/>
            <a:rect l="l" t="t" r="r" b="b"/>
            <a:pathLst>
              <a:path w="7409774" h="5868230">
                <a:moveTo>
                  <a:pt x="0" y="0"/>
                </a:moveTo>
                <a:lnTo>
                  <a:pt x="7409775" y="0"/>
                </a:lnTo>
                <a:lnTo>
                  <a:pt x="7409775" y="5868230"/>
                </a:lnTo>
                <a:lnTo>
                  <a:pt x="0" y="5868230"/>
                </a:lnTo>
                <a:lnTo>
                  <a:pt x="0" y="0"/>
                </a:lnTo>
                <a:close/>
              </a:path>
            </a:pathLst>
          </a:custGeom>
          <a:blipFill>
            <a:blip r:embed="rId6"/>
            <a:stretch>
              <a:fillRect/>
            </a:stretch>
          </a:blipFill>
        </p:spPr>
      </p:sp>
      <p:sp>
        <p:nvSpPr>
          <p:cNvPr id="6" name="TextBox 6"/>
          <p:cNvSpPr txBox="1"/>
          <p:nvPr/>
        </p:nvSpPr>
        <p:spPr>
          <a:xfrm>
            <a:off x="2241395" y="224721"/>
            <a:ext cx="14605682" cy="763636"/>
          </a:xfrm>
          <a:prstGeom prst="rect">
            <a:avLst/>
          </a:prstGeom>
        </p:spPr>
        <p:txBody>
          <a:bodyPr lIns="0" tIns="0" rIns="0" bIns="0" rtlCol="0" anchor="t">
            <a:spAutoFit/>
          </a:bodyPr>
          <a:lstStyle/>
          <a:p>
            <a:pPr marL="0" lvl="0" indent="0" algn="l">
              <a:lnSpc>
                <a:spcPts val="5944"/>
              </a:lnSpc>
              <a:spcBef>
                <a:spcPct val="0"/>
              </a:spcBef>
            </a:pPr>
            <a:r>
              <a:rPr lang="en-US" sz="5214" u="sng">
                <a:solidFill>
                  <a:srgbClr val="224A50"/>
                </a:solidFill>
                <a:latin typeface="CMU Serif"/>
                <a:ea typeface="CMU Serif"/>
                <a:cs typeface="CMU Serif"/>
                <a:sym typeface="CMU Serif"/>
              </a:rPr>
              <a:t>Making the virtual environment</a:t>
            </a:r>
          </a:p>
        </p:txBody>
      </p:sp>
      <p:sp>
        <p:nvSpPr>
          <p:cNvPr id="7" name="TextBox 7"/>
          <p:cNvSpPr txBox="1"/>
          <p:nvPr/>
        </p:nvSpPr>
        <p:spPr>
          <a:xfrm>
            <a:off x="1028700" y="1282277"/>
            <a:ext cx="16420826" cy="1323340"/>
          </a:xfrm>
          <a:prstGeom prst="rect">
            <a:avLst/>
          </a:prstGeom>
        </p:spPr>
        <p:txBody>
          <a:bodyPr lIns="0" tIns="0" rIns="0" bIns="0" rtlCol="0" anchor="t">
            <a:spAutoFit/>
          </a:bodyPr>
          <a:lstStyle/>
          <a:p>
            <a:pPr marL="0" lvl="0" indent="0" algn="l">
              <a:lnSpc>
                <a:spcPts val="2659"/>
              </a:lnSpc>
              <a:spcBef>
                <a:spcPct val="0"/>
              </a:spcBef>
            </a:pPr>
            <a:r>
              <a:rPr lang="en-US" sz="1899">
                <a:solidFill>
                  <a:srgbClr val="224A50"/>
                </a:solidFill>
                <a:latin typeface="Public Sans"/>
                <a:ea typeface="Public Sans"/>
                <a:cs typeface="Public Sans"/>
                <a:sym typeface="Public Sans"/>
              </a:rPr>
              <a:t>The virtual environment was made in the same folder as the application file. This ensures that no compatibility issues between multiple frameworks and libraries occur. The application was made by Flask which is a google based library and hosted on a local web server using HTML the screenshot of whose codes are given ahead. This ensures a somewhat user firendly experience and helps bridge the gap between the user and the code or script.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Freeform 3"/>
          <p:cNvSpPr/>
          <p:nvPr/>
        </p:nvSpPr>
        <p:spPr>
          <a:xfrm rot="-5400000">
            <a:off x="275934" y="-275934"/>
            <a:ext cx="1125080" cy="1676949"/>
          </a:xfrm>
          <a:custGeom>
            <a:avLst/>
            <a:gdLst/>
            <a:ahLst/>
            <a:cxnLst/>
            <a:rect l="l" t="t" r="r" b="b"/>
            <a:pathLst>
              <a:path w="1125080" h="1676949">
                <a:moveTo>
                  <a:pt x="0" y="0"/>
                </a:moveTo>
                <a:lnTo>
                  <a:pt x="1125081" y="0"/>
                </a:lnTo>
                <a:lnTo>
                  <a:pt x="1125081" y="1676949"/>
                </a:lnTo>
                <a:lnTo>
                  <a:pt x="0" y="16769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9949579" y="1125080"/>
            <a:ext cx="7560624" cy="6610344"/>
          </a:xfrm>
          <a:custGeom>
            <a:avLst/>
            <a:gdLst/>
            <a:ahLst/>
            <a:cxnLst/>
            <a:rect l="l" t="t" r="r" b="b"/>
            <a:pathLst>
              <a:path w="7560624" h="6610344">
                <a:moveTo>
                  <a:pt x="0" y="0"/>
                </a:moveTo>
                <a:lnTo>
                  <a:pt x="7560623" y="0"/>
                </a:lnTo>
                <a:lnTo>
                  <a:pt x="7560623" y="6610344"/>
                </a:lnTo>
                <a:lnTo>
                  <a:pt x="0" y="6610344"/>
                </a:lnTo>
                <a:lnTo>
                  <a:pt x="0" y="0"/>
                </a:lnTo>
                <a:close/>
              </a:path>
            </a:pathLst>
          </a:custGeom>
          <a:blipFill>
            <a:blip r:embed="rId5"/>
            <a:stretch>
              <a:fillRect/>
            </a:stretch>
          </a:blipFill>
        </p:spPr>
      </p:sp>
      <p:sp>
        <p:nvSpPr>
          <p:cNvPr id="5" name="Freeform 5"/>
          <p:cNvSpPr/>
          <p:nvPr/>
        </p:nvSpPr>
        <p:spPr>
          <a:xfrm>
            <a:off x="838474" y="3220410"/>
            <a:ext cx="8225037" cy="5018127"/>
          </a:xfrm>
          <a:custGeom>
            <a:avLst/>
            <a:gdLst/>
            <a:ahLst/>
            <a:cxnLst/>
            <a:rect l="l" t="t" r="r" b="b"/>
            <a:pathLst>
              <a:path w="8225037" h="5018127">
                <a:moveTo>
                  <a:pt x="0" y="0"/>
                </a:moveTo>
                <a:lnTo>
                  <a:pt x="8225037" y="0"/>
                </a:lnTo>
                <a:lnTo>
                  <a:pt x="8225037" y="5018127"/>
                </a:lnTo>
                <a:lnTo>
                  <a:pt x="0" y="5018127"/>
                </a:lnTo>
                <a:lnTo>
                  <a:pt x="0" y="0"/>
                </a:lnTo>
                <a:close/>
              </a:path>
            </a:pathLst>
          </a:custGeom>
          <a:blipFill>
            <a:blip r:embed="rId6"/>
            <a:stretch>
              <a:fillRect r="-12469"/>
            </a:stretch>
          </a:blipFill>
        </p:spPr>
      </p:sp>
      <p:sp>
        <p:nvSpPr>
          <p:cNvPr id="6" name="TextBox 6"/>
          <p:cNvSpPr txBox="1"/>
          <p:nvPr/>
        </p:nvSpPr>
        <p:spPr>
          <a:xfrm>
            <a:off x="1676949" y="147391"/>
            <a:ext cx="7622230" cy="905368"/>
          </a:xfrm>
          <a:prstGeom prst="rect">
            <a:avLst/>
          </a:prstGeom>
        </p:spPr>
        <p:txBody>
          <a:bodyPr lIns="0" tIns="0" rIns="0" bIns="0" rtlCol="0" anchor="t">
            <a:spAutoFit/>
          </a:bodyPr>
          <a:lstStyle/>
          <a:p>
            <a:pPr marL="0" lvl="0" indent="0" algn="l">
              <a:lnSpc>
                <a:spcPts val="7198"/>
              </a:lnSpc>
              <a:spcBef>
                <a:spcPct val="0"/>
              </a:spcBef>
            </a:pPr>
            <a:r>
              <a:rPr lang="en-US" sz="6314">
                <a:solidFill>
                  <a:srgbClr val="224A50"/>
                </a:solidFill>
                <a:latin typeface="CMU Serif"/>
                <a:ea typeface="CMU Serif"/>
                <a:cs typeface="CMU Serif"/>
                <a:sym typeface="CMU Serif"/>
              </a:rPr>
              <a:t>The Interface</a:t>
            </a:r>
          </a:p>
        </p:txBody>
      </p:sp>
      <p:sp>
        <p:nvSpPr>
          <p:cNvPr id="7" name="TextBox 7"/>
          <p:cNvSpPr txBox="1"/>
          <p:nvPr/>
        </p:nvSpPr>
        <p:spPr>
          <a:xfrm>
            <a:off x="1154151" y="1530040"/>
            <a:ext cx="5838252" cy="1176020"/>
          </a:xfrm>
          <a:prstGeom prst="rect">
            <a:avLst/>
          </a:prstGeom>
        </p:spPr>
        <p:txBody>
          <a:bodyPr lIns="0" tIns="0" rIns="0" bIns="0" rtlCol="0" anchor="t">
            <a:spAutoFit/>
          </a:bodyPr>
          <a:lstStyle/>
          <a:p>
            <a:pPr marL="0" lvl="0" indent="0" algn="l">
              <a:lnSpc>
                <a:spcPts val="2380"/>
              </a:lnSpc>
              <a:spcBef>
                <a:spcPct val="0"/>
              </a:spcBef>
            </a:pPr>
            <a:r>
              <a:rPr lang="en-US" sz="1700">
                <a:solidFill>
                  <a:srgbClr val="224A50"/>
                </a:solidFill>
                <a:latin typeface="Public Sans"/>
                <a:ea typeface="Public Sans"/>
                <a:cs typeface="Public Sans"/>
                <a:sym typeface="Public Sans"/>
              </a:rPr>
              <a:t>The interface to be hosted was made to be a local server using HTML. The UI was kept simple which can be improved significantly by someone who specialises in the field.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TextBox 3"/>
          <p:cNvSpPr txBox="1"/>
          <p:nvPr/>
        </p:nvSpPr>
        <p:spPr>
          <a:xfrm>
            <a:off x="1676949" y="147391"/>
            <a:ext cx="9483090" cy="905368"/>
          </a:xfrm>
          <a:prstGeom prst="rect">
            <a:avLst/>
          </a:prstGeom>
        </p:spPr>
        <p:txBody>
          <a:bodyPr lIns="0" tIns="0" rIns="0" bIns="0" rtlCol="0" anchor="t">
            <a:spAutoFit/>
          </a:bodyPr>
          <a:lstStyle/>
          <a:p>
            <a:pPr marL="0" lvl="0" indent="0" algn="l">
              <a:lnSpc>
                <a:spcPts val="7198"/>
              </a:lnSpc>
              <a:spcBef>
                <a:spcPct val="0"/>
              </a:spcBef>
            </a:pPr>
            <a:r>
              <a:rPr lang="en-US" sz="6314" u="sng">
                <a:solidFill>
                  <a:srgbClr val="224A50"/>
                </a:solidFill>
                <a:latin typeface="CMU Serif"/>
                <a:ea typeface="CMU Serif"/>
                <a:cs typeface="CMU Serif"/>
                <a:sym typeface="CMU Serif"/>
              </a:rPr>
              <a:t>Learnings from this PS</a:t>
            </a:r>
          </a:p>
        </p:txBody>
      </p:sp>
      <p:sp>
        <p:nvSpPr>
          <p:cNvPr id="4" name="TextBox 4"/>
          <p:cNvSpPr txBox="1"/>
          <p:nvPr/>
        </p:nvSpPr>
        <p:spPr>
          <a:xfrm>
            <a:off x="1028700" y="1636441"/>
            <a:ext cx="16919777" cy="6292813"/>
          </a:xfrm>
          <a:prstGeom prst="rect">
            <a:avLst/>
          </a:prstGeom>
        </p:spPr>
        <p:txBody>
          <a:bodyPr lIns="0" tIns="0" rIns="0" bIns="0" rtlCol="0" anchor="t">
            <a:spAutoFit/>
          </a:bodyPr>
          <a:lstStyle/>
          <a:p>
            <a:pPr marL="457200" lvl="0" indent="-457200" algn="l">
              <a:lnSpc>
                <a:spcPts val="3779"/>
              </a:lnSpc>
              <a:spcBef>
                <a:spcPct val="0"/>
              </a:spcBef>
              <a:buFont typeface="Arial" panose="020B0604020202020204" pitchFamily="34" charset="0"/>
              <a:buChar char="•"/>
            </a:pPr>
            <a:r>
              <a:rPr lang="en-US" sz="2699" dirty="0">
                <a:solidFill>
                  <a:srgbClr val="224A50"/>
                </a:solidFill>
                <a:latin typeface="Public Sans"/>
                <a:ea typeface="Public Sans"/>
                <a:cs typeface="Public Sans"/>
                <a:sym typeface="Public Sans"/>
              </a:rPr>
              <a:t>Developed a robust predictive analytics model for early risk detection in healthcare, integrating machine learning techniques and a Flask application for real-time predictions. </a:t>
            </a:r>
          </a:p>
          <a:p>
            <a:pPr marL="457200" lvl="0" indent="-457200" algn="l">
              <a:lnSpc>
                <a:spcPts val="3779"/>
              </a:lnSpc>
              <a:spcBef>
                <a:spcPct val="0"/>
              </a:spcBef>
              <a:buFont typeface="Arial" panose="020B0604020202020204" pitchFamily="34" charset="0"/>
              <a:buChar char="•"/>
            </a:pPr>
            <a:r>
              <a:rPr lang="en-US" sz="2699" dirty="0">
                <a:solidFill>
                  <a:srgbClr val="224A50"/>
                </a:solidFill>
                <a:latin typeface="Public Sans"/>
                <a:ea typeface="Public Sans"/>
                <a:cs typeface="Public Sans"/>
                <a:sym typeface="Public Sans"/>
              </a:rPr>
              <a:t>Gained comprehensive experience in data collection, preprocessing, model development, and evaluation. </a:t>
            </a:r>
          </a:p>
          <a:p>
            <a:pPr marL="457200" lvl="0" indent="-457200" algn="l">
              <a:lnSpc>
                <a:spcPts val="3779"/>
              </a:lnSpc>
              <a:spcBef>
                <a:spcPct val="0"/>
              </a:spcBef>
              <a:buFont typeface="Arial" panose="020B0604020202020204" pitchFamily="34" charset="0"/>
              <a:buChar char="•"/>
            </a:pPr>
            <a:r>
              <a:rPr lang="en-US" sz="2699" dirty="0">
                <a:solidFill>
                  <a:srgbClr val="224A50"/>
                </a:solidFill>
                <a:latin typeface="Public Sans"/>
                <a:ea typeface="Public Sans"/>
                <a:cs typeface="Public Sans"/>
                <a:sym typeface="Public Sans"/>
              </a:rPr>
              <a:t>Addressed ethical considerations and technical challenges, ensuring the model's reliability and compliance with healthcare standards. </a:t>
            </a:r>
          </a:p>
          <a:p>
            <a:pPr marL="457200" lvl="0" indent="-457200" algn="l">
              <a:lnSpc>
                <a:spcPts val="3779"/>
              </a:lnSpc>
              <a:spcBef>
                <a:spcPct val="0"/>
              </a:spcBef>
              <a:buFont typeface="Arial" panose="020B0604020202020204" pitchFamily="34" charset="0"/>
              <a:buChar char="•"/>
            </a:pPr>
            <a:r>
              <a:rPr lang="en-US" sz="2699" dirty="0">
                <a:solidFill>
                  <a:srgbClr val="224A50"/>
                </a:solidFill>
                <a:latin typeface="Public Sans"/>
                <a:ea typeface="Public Sans"/>
                <a:cs typeface="Public Sans"/>
                <a:sym typeface="Public Sans"/>
              </a:rPr>
              <a:t>This project enhanced my skills in machine learning and Flask development, showcasing my ability to create impactful solutions in the healthcare domain.</a:t>
            </a:r>
          </a:p>
          <a:p>
            <a:pPr marL="457200" lvl="0" indent="-457200" algn="l">
              <a:lnSpc>
                <a:spcPts val="3779"/>
              </a:lnSpc>
              <a:spcBef>
                <a:spcPct val="0"/>
              </a:spcBef>
              <a:buFont typeface="Arial" panose="020B0604020202020204" pitchFamily="34" charset="0"/>
              <a:buChar char="•"/>
            </a:pPr>
            <a:r>
              <a:rPr lang="en-US" sz="2699" dirty="0">
                <a:solidFill>
                  <a:srgbClr val="224A50"/>
                </a:solidFill>
                <a:latin typeface="Public Sans"/>
                <a:ea typeface="Public Sans"/>
                <a:cs typeface="Public Sans"/>
                <a:sym typeface="Public Sans"/>
              </a:rPr>
              <a:t>I have received a lot of experience related to financial concern that we should all follow as a </a:t>
            </a:r>
            <a:r>
              <a:rPr lang="en-US" sz="2699" dirty="0" err="1">
                <a:solidFill>
                  <a:srgbClr val="224A50"/>
                </a:solidFill>
                <a:latin typeface="Public Sans"/>
                <a:ea typeface="Public Sans"/>
                <a:cs typeface="Public Sans"/>
                <a:sym typeface="Public Sans"/>
              </a:rPr>
              <a:t>a</a:t>
            </a:r>
            <a:r>
              <a:rPr lang="en-US" sz="2699" dirty="0">
                <a:solidFill>
                  <a:srgbClr val="224A50"/>
                </a:solidFill>
                <a:latin typeface="Public Sans"/>
                <a:ea typeface="Public Sans"/>
                <a:cs typeface="Public Sans"/>
                <a:sym typeface="Public Sans"/>
              </a:rPr>
              <a:t> basic protocol.</a:t>
            </a:r>
          </a:p>
          <a:p>
            <a:pPr marL="457200" lvl="0" indent="-457200" algn="l">
              <a:lnSpc>
                <a:spcPts val="3779"/>
              </a:lnSpc>
              <a:spcBef>
                <a:spcPct val="0"/>
              </a:spcBef>
              <a:buFont typeface="Arial" panose="020B0604020202020204" pitchFamily="34" charset="0"/>
              <a:buChar char="•"/>
            </a:pPr>
            <a:r>
              <a:rPr lang="en-US" sz="2699" dirty="0">
                <a:solidFill>
                  <a:srgbClr val="224A50"/>
                </a:solidFill>
                <a:latin typeface="Public Sans"/>
                <a:ea typeface="Public Sans"/>
                <a:cs typeface="Public Sans"/>
                <a:sym typeface="Public Sans"/>
              </a:rPr>
              <a:t>I also got the opportunity to meet a diverse and interactive peer group whose interests were completely different from mine for the best as it helped me to expand my horizons to other field and also cultivate a basic interest in them too.</a:t>
            </a:r>
          </a:p>
        </p:txBody>
      </p:sp>
      <p:sp>
        <p:nvSpPr>
          <p:cNvPr id="5" name="Freeform 5"/>
          <p:cNvSpPr/>
          <p:nvPr/>
        </p:nvSpPr>
        <p:spPr>
          <a:xfrm rot="-5400000">
            <a:off x="275934" y="-275934"/>
            <a:ext cx="1125080" cy="1676949"/>
          </a:xfrm>
          <a:custGeom>
            <a:avLst/>
            <a:gdLst/>
            <a:ahLst/>
            <a:cxnLst/>
            <a:rect l="l" t="t" r="r" b="b"/>
            <a:pathLst>
              <a:path w="1125080" h="1676949">
                <a:moveTo>
                  <a:pt x="0" y="0"/>
                </a:moveTo>
                <a:lnTo>
                  <a:pt x="1125081" y="0"/>
                </a:lnTo>
                <a:lnTo>
                  <a:pt x="1125081" y="1676949"/>
                </a:lnTo>
                <a:lnTo>
                  <a:pt x="0" y="16769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1599</Words>
  <Application>Microsoft Office PowerPoint</Application>
  <PresentationFormat>Custom</PresentationFormat>
  <Paragraphs>89</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CMU Serif Italics</vt:lpstr>
      <vt:lpstr>CMU Serif</vt:lpstr>
      <vt:lpstr>Public Sans</vt:lpstr>
      <vt:lpstr>Public Sans Bold</vt:lpstr>
      <vt:lpstr>Canva Sans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Presented by Aabir Sarkar</dc:title>
  <cp:lastModifiedBy>AABIR SARKAR</cp:lastModifiedBy>
  <cp:revision>2</cp:revision>
  <dcterms:created xsi:type="dcterms:W3CDTF">2006-08-16T00:00:00Z</dcterms:created>
  <dcterms:modified xsi:type="dcterms:W3CDTF">2024-07-18T13:26:38Z</dcterms:modified>
  <dc:identifier>DAGJTfZxoPc</dc:identifier>
</cp:coreProperties>
</file>

<file path=docProps/thumbnail.jpeg>
</file>